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4"/>
  </p:handoutMasterIdLst>
  <p:sldIdLst>
    <p:sldId id="256" r:id="rId2"/>
    <p:sldId id="257" r:id="rId3"/>
    <p:sldId id="263" r:id="rId4"/>
    <p:sldId id="278" r:id="rId5"/>
    <p:sldId id="261" r:id="rId6"/>
    <p:sldId id="262" r:id="rId7"/>
    <p:sldId id="279" r:id="rId8"/>
    <p:sldId id="264" r:id="rId9"/>
    <p:sldId id="265" r:id="rId10"/>
    <p:sldId id="280" r:id="rId11"/>
    <p:sldId id="276" r:id="rId12"/>
    <p:sldId id="289" r:id="rId13"/>
    <p:sldId id="268" r:id="rId14"/>
    <p:sldId id="269" r:id="rId15"/>
    <p:sldId id="275" r:id="rId16"/>
    <p:sldId id="267" r:id="rId17"/>
    <p:sldId id="293" r:id="rId18"/>
    <p:sldId id="284" r:id="rId19"/>
    <p:sldId id="286" r:id="rId20"/>
    <p:sldId id="283" r:id="rId21"/>
    <p:sldId id="282" r:id="rId22"/>
    <p:sldId id="281" r:id="rId23"/>
    <p:sldId id="287" r:id="rId24"/>
    <p:sldId id="285" r:id="rId25"/>
    <p:sldId id="288" r:id="rId26"/>
    <p:sldId id="290" r:id="rId27"/>
    <p:sldId id="291" r:id="rId28"/>
    <p:sldId id="292" r:id="rId29"/>
    <p:sldId id="271" r:id="rId30"/>
    <p:sldId id="274" r:id="rId31"/>
    <p:sldId id="277" r:id="rId32"/>
    <p:sldId id="294" r:id="rId3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FFFFCC"/>
    <a:srgbClr val="FFCC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p:cViewPr varScale="1">
        <p:scale>
          <a:sx n="109" d="100"/>
          <a:sy n="109" d="100"/>
        </p:scale>
        <p:origin x="165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AEE40E4-6BC3-4450-8189-32C25BA9EED4}" type="datetimeFigureOut">
              <a:rPr lang="en-GB" smtClean="0"/>
              <a:t>16/12/2016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0D670E2-EB94-4C65-A6A6-D3D0F138C016}" type="slidenum">
              <a:rPr lang="en-GB" smtClean="0"/>
              <a:t>‹#›</a:t>
            </a:fld>
            <a:endParaRPr lang="en-GB"/>
          </a:p>
        </p:txBody>
      </p:sp>
    </p:spTree>
    <p:extLst>
      <p:ext uri="{BB962C8B-B14F-4D97-AF65-F5344CB8AC3E}">
        <p14:creationId xmlns:p14="http://schemas.microsoft.com/office/powerpoint/2010/main" val="28849677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21563F5-4B0C-4930-8C30-4C9532169035}"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284459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1563F5-4B0C-4930-8C30-4C9532169035}"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347203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1563F5-4B0C-4930-8C30-4C9532169035}"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362978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21563F5-4B0C-4930-8C30-4C9532169035}"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224180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1563F5-4B0C-4930-8C30-4C9532169035}" type="datetimeFigureOut">
              <a:rPr lang="en-GB" smtClean="0"/>
              <a:t>16/12/2016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276189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21563F5-4B0C-4930-8C30-4C9532169035}" type="datetimeFigureOut">
              <a:rPr lang="en-GB" smtClean="0"/>
              <a:t>16/12/2016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1135703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21563F5-4B0C-4930-8C30-4C9532169035}" type="datetimeFigureOut">
              <a:rPr lang="en-GB" smtClean="0"/>
              <a:t>16/12/2016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1546230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21563F5-4B0C-4930-8C30-4C9532169035}" type="datetimeFigureOut">
              <a:rPr lang="en-GB" smtClean="0"/>
              <a:t>16/12/2016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4126030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1563F5-4B0C-4930-8C30-4C9532169035}" type="datetimeFigureOut">
              <a:rPr lang="en-GB" smtClean="0"/>
              <a:t>16/12/2016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145485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563F5-4B0C-4930-8C30-4C9532169035}" type="datetimeFigureOut">
              <a:rPr lang="en-GB" smtClean="0"/>
              <a:t>16/12/2016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1421561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1563F5-4B0C-4930-8C30-4C9532169035}" type="datetimeFigureOut">
              <a:rPr lang="en-GB" smtClean="0"/>
              <a:t>16/12/2016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8971ACD-61F9-4649-84A8-C984A4F19646}" type="slidenum">
              <a:rPr lang="en-GB" smtClean="0"/>
              <a:t>‹#›</a:t>
            </a:fld>
            <a:endParaRPr lang="en-GB"/>
          </a:p>
        </p:txBody>
      </p:sp>
    </p:spTree>
    <p:extLst>
      <p:ext uri="{BB962C8B-B14F-4D97-AF65-F5344CB8AC3E}">
        <p14:creationId xmlns:p14="http://schemas.microsoft.com/office/powerpoint/2010/main" val="1277659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563F5-4B0C-4930-8C30-4C9532169035}" type="datetimeFigureOut">
              <a:rPr lang="en-GB" smtClean="0"/>
              <a:t>16/12/2016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71ACD-61F9-4649-84A8-C984A4F19646}" type="slidenum">
              <a:rPr lang="en-GB" smtClean="0"/>
              <a:t>‹#›</a:t>
            </a:fld>
            <a:endParaRPr lang="en-GB"/>
          </a:p>
        </p:txBody>
      </p:sp>
    </p:spTree>
    <p:extLst>
      <p:ext uri="{BB962C8B-B14F-4D97-AF65-F5344CB8AC3E}">
        <p14:creationId xmlns:p14="http://schemas.microsoft.com/office/powerpoint/2010/main" val="3564462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8964488" cy="3600451"/>
          </a:xfrm>
        </p:spPr>
        <p:txBody>
          <a:bodyPr>
            <a:noAutofit/>
          </a:bodyPr>
          <a:lstStyle/>
          <a:p>
            <a:r>
              <a:rPr lang="en-GB" sz="5400" b="1" u="sng" dirty="0" smtClean="0">
                <a:latin typeface="Comic Sans MS" pitchFamily="66" charset="0"/>
              </a:rPr>
              <a:t>Phonics Workshop</a:t>
            </a:r>
            <a:br>
              <a:rPr lang="en-GB" sz="5400" b="1" u="sng" dirty="0" smtClean="0">
                <a:latin typeface="Comic Sans MS" pitchFamily="66" charset="0"/>
              </a:rPr>
            </a:br>
            <a:r>
              <a:rPr lang="en-GB" sz="4800" b="1" u="sng" smtClean="0">
                <a:latin typeface="Comic Sans MS" pitchFamily="66" charset="0"/>
              </a:rPr>
              <a:t>Friday 16</a:t>
            </a:r>
            <a:r>
              <a:rPr lang="en-GB" sz="4800" b="1" u="sng" baseline="30000" smtClean="0">
                <a:latin typeface="Comic Sans MS" pitchFamily="66" charset="0"/>
              </a:rPr>
              <a:t>th</a:t>
            </a:r>
            <a:r>
              <a:rPr lang="en-GB" sz="4800" b="1" u="sng" smtClean="0">
                <a:latin typeface="Comic Sans MS" pitchFamily="66" charset="0"/>
              </a:rPr>
              <a:t> December 2016</a:t>
            </a:r>
            <a:endParaRPr lang="en-GB" sz="5400" b="1" u="sng" dirty="0">
              <a:latin typeface="Comic Sans MS" pitchFamily="66" charset="0"/>
            </a:endParaRPr>
          </a:p>
        </p:txBody>
      </p:sp>
      <p:pic>
        <p:nvPicPr>
          <p:cNvPr id="5" name="Picture 4"/>
          <p:cNvPicPr>
            <a:picLocks noChangeAspect="1"/>
          </p:cNvPicPr>
          <p:nvPr/>
        </p:nvPicPr>
        <p:blipFill>
          <a:blip r:embed="rId2"/>
          <a:stretch>
            <a:fillRect/>
          </a:stretch>
        </p:blipFill>
        <p:spPr>
          <a:xfrm>
            <a:off x="3275856" y="2663558"/>
            <a:ext cx="2986126" cy="4194442"/>
          </a:xfrm>
          <a:prstGeom prst="rect">
            <a:avLst/>
          </a:prstGeom>
        </p:spPr>
      </p:pic>
    </p:spTree>
    <p:extLst>
      <p:ext uri="{BB962C8B-B14F-4D97-AF65-F5344CB8AC3E}">
        <p14:creationId xmlns:p14="http://schemas.microsoft.com/office/powerpoint/2010/main" val="1496172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buNone/>
            </a:pPr>
            <a:r>
              <a:rPr lang="en-GB" sz="2000" b="1" u="sng" dirty="0">
                <a:effectLst>
                  <a:outerShdw blurRad="38100" dist="38100" dir="2700000" algn="tl">
                    <a:srgbClr val="000000">
                      <a:alpha val="43137"/>
                    </a:srgbClr>
                  </a:outerShdw>
                </a:effectLst>
                <a:latin typeface="Comic Sans MS" pitchFamily="66" charset="0"/>
              </a:rPr>
              <a:t>Activity: </a:t>
            </a:r>
            <a:endParaRPr lang="en-GB" sz="2000" b="1" u="sng" dirty="0" smtClean="0">
              <a:effectLst>
                <a:outerShdw blurRad="38100" dist="38100" dir="2700000" algn="tl">
                  <a:srgbClr val="000000">
                    <a:alpha val="43137"/>
                  </a:srgbClr>
                </a:outerShdw>
              </a:effectLst>
              <a:latin typeface="Comic Sans MS" pitchFamily="66" charset="0"/>
            </a:endParaRPr>
          </a:p>
          <a:p>
            <a:pPr marL="0" indent="0">
              <a:buNone/>
            </a:pPr>
            <a:endParaRPr lang="en-GB" sz="2000" b="1" u="sng" dirty="0">
              <a:effectLst>
                <a:outerShdw blurRad="38100" dist="38100" dir="2700000" algn="tl">
                  <a:srgbClr val="000000">
                    <a:alpha val="43137"/>
                  </a:srgbClr>
                </a:outerShdw>
              </a:effectLst>
              <a:latin typeface="Comic Sans MS" pitchFamily="66" charset="0"/>
            </a:endParaRPr>
          </a:p>
          <a:p>
            <a:pPr marL="0" indent="0">
              <a:buNone/>
            </a:pPr>
            <a:r>
              <a:rPr lang="en-GB" sz="2000" b="1" dirty="0">
                <a:latin typeface="Comic Sans MS" pitchFamily="66" charset="0"/>
              </a:rPr>
              <a:t>Can you work out how may sounds are in the following words</a:t>
            </a:r>
            <a:r>
              <a:rPr lang="en-GB" sz="2000" b="1" dirty="0" smtClean="0">
                <a:latin typeface="Comic Sans MS" pitchFamily="66" charset="0"/>
              </a:rPr>
              <a:t>:</a:t>
            </a:r>
          </a:p>
          <a:p>
            <a:pPr marL="0" indent="0">
              <a:buNone/>
            </a:pPr>
            <a:endParaRPr lang="en-GB" sz="2000" b="1" dirty="0">
              <a:latin typeface="Comic Sans MS" pitchFamily="66" charset="0"/>
            </a:endParaRPr>
          </a:p>
          <a:p>
            <a:pPr marL="0" indent="0">
              <a:buNone/>
            </a:pPr>
            <a:r>
              <a:rPr lang="en-GB" sz="2000" b="1" dirty="0" smtClean="0">
                <a:latin typeface="Comic Sans MS" pitchFamily="66" charset="0"/>
              </a:rPr>
              <a:t> </a:t>
            </a:r>
            <a:r>
              <a:rPr lang="en-GB" sz="2000" b="1" dirty="0">
                <a:latin typeface="Comic Sans MS" pitchFamily="66" charset="0"/>
              </a:rPr>
              <a:t>hat, fox, ship, strong, </a:t>
            </a:r>
            <a:r>
              <a:rPr lang="en-GB" sz="2000" b="1" dirty="0" smtClean="0">
                <a:latin typeface="Comic Sans MS" pitchFamily="66" charset="0"/>
              </a:rPr>
              <a:t>zoom, chimp</a:t>
            </a:r>
            <a:endParaRPr lang="en-GB" sz="2000" b="1" dirty="0">
              <a:latin typeface="Comic Sans MS" pitchFamily="66" charset="0"/>
            </a:endParaRPr>
          </a:p>
          <a:p>
            <a:pPr marL="0" indent="0">
              <a:buNone/>
            </a:pPr>
            <a:endParaRPr lang="en-GB" dirty="0" smtClean="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6651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229600" cy="1143000"/>
          </a:xfrm>
        </p:spPr>
        <p:txBody>
          <a:bodyPr>
            <a:noAutofit/>
          </a:bodyPr>
          <a:lstStyle/>
          <a:p>
            <a:r>
              <a:rPr lang="en-GB" b="1" u="sng" dirty="0" smtClean="0">
                <a:effectLst>
                  <a:outerShdw blurRad="38100" dist="38100" dir="2700000" algn="tl">
                    <a:srgbClr val="000000">
                      <a:alpha val="43137"/>
                    </a:srgbClr>
                  </a:outerShdw>
                </a:effectLst>
                <a:latin typeface="Comic Sans MS" pitchFamily="66" charset="0"/>
              </a:rPr>
              <a:t>How can I practise blending and segmenting at home?  </a:t>
            </a:r>
            <a:endParaRPr lang="en-GB" b="1" u="sng"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p:txBody>
          <a:bodyPr/>
          <a:lstStyle/>
          <a:p>
            <a:endParaRPr lang="en-GB" dirty="0" smtClean="0"/>
          </a:p>
          <a:p>
            <a:r>
              <a:rPr lang="en-GB" sz="2000" b="1" dirty="0" smtClean="0">
                <a:latin typeface="Comic Sans MS" pitchFamily="66" charset="0"/>
              </a:rPr>
              <a:t>Silly Soup</a:t>
            </a:r>
          </a:p>
          <a:p>
            <a:endParaRPr lang="en-GB" sz="2800" dirty="0">
              <a:latin typeface="Comic Sans MS" pitchFamily="66" charset="0"/>
            </a:endParaRPr>
          </a:p>
          <a:p>
            <a:r>
              <a:rPr lang="en-GB" sz="2000" b="1" dirty="0" smtClean="0">
                <a:latin typeface="Comic Sans MS" pitchFamily="66" charset="0"/>
              </a:rPr>
              <a:t>What’s in the box</a:t>
            </a:r>
          </a:p>
          <a:p>
            <a:endParaRPr lang="en-GB" sz="2000" b="1" dirty="0">
              <a:latin typeface="Comic Sans MS" pitchFamily="66" charset="0"/>
            </a:endParaRPr>
          </a:p>
          <a:p>
            <a:r>
              <a:rPr lang="en-GB" sz="2000" b="1" dirty="0" smtClean="0">
                <a:latin typeface="Comic Sans MS" pitchFamily="66" charset="0"/>
              </a:rPr>
              <a:t>Mrs Browning’s Bag </a:t>
            </a:r>
            <a:endParaRPr lang="en-GB" sz="2000" b="1" dirty="0">
              <a:latin typeface="Comic Sans MS" pitchFamily="66" charset="0"/>
            </a:endParaRPr>
          </a:p>
        </p:txBody>
      </p:sp>
    </p:spTree>
    <p:extLst>
      <p:ext uri="{BB962C8B-B14F-4D97-AF65-F5344CB8AC3E}">
        <p14:creationId xmlns:p14="http://schemas.microsoft.com/office/powerpoint/2010/main" val="2425913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5865515"/>
          </a:xfrm>
        </p:spPr>
        <p:txBody>
          <a:bodyPr>
            <a:normAutofit/>
          </a:bodyPr>
          <a:lstStyle/>
          <a:p>
            <a:r>
              <a:rPr lang="en-GB" sz="2000" b="1" dirty="0" smtClean="0">
                <a:latin typeface="Comic Sans MS" panose="030F0702030302020204" pitchFamily="66" charset="0"/>
              </a:rPr>
              <a:t>Prior to being able to write, children need to develop their fine motor and gross motor skills. </a:t>
            </a:r>
          </a:p>
          <a:p>
            <a:endParaRPr lang="en-GB" sz="2000" b="1" dirty="0">
              <a:latin typeface="Comic Sans MS" panose="030F0702030302020204" pitchFamily="66" charset="0"/>
            </a:endParaRPr>
          </a:p>
          <a:p>
            <a:r>
              <a:rPr lang="en-GB" sz="2000" b="1" dirty="0" smtClean="0">
                <a:latin typeface="Comic Sans MS" panose="030F0702030302020204" pitchFamily="66" charset="0"/>
              </a:rPr>
              <a:t>Fine motor skills mean the development of the muscles in children’s fingers and hands. </a:t>
            </a:r>
          </a:p>
          <a:p>
            <a:endParaRPr lang="en-GB" sz="2000" b="1" dirty="0">
              <a:latin typeface="Comic Sans MS" panose="030F0702030302020204" pitchFamily="66" charset="0"/>
            </a:endParaRPr>
          </a:p>
          <a:p>
            <a:r>
              <a:rPr lang="en-GB" sz="2000" b="1" dirty="0" smtClean="0">
                <a:latin typeface="Comic Sans MS" panose="030F0702030302020204" pitchFamily="66" charset="0"/>
              </a:rPr>
              <a:t>Gross motor skills mean the development of the muscles in their core, shoulders and arms. </a:t>
            </a:r>
          </a:p>
          <a:p>
            <a:endParaRPr lang="en-GB" sz="2000" b="1" dirty="0">
              <a:latin typeface="Comic Sans MS" panose="030F0702030302020204" pitchFamily="66" charset="0"/>
            </a:endParaRPr>
          </a:p>
          <a:p>
            <a:r>
              <a:rPr lang="en-GB" sz="2000" b="1" dirty="0" smtClean="0">
                <a:latin typeface="Comic Sans MS" panose="030F0702030302020204" pitchFamily="66" charset="0"/>
              </a:rPr>
              <a:t>If children have not developed these skills, they will find writing exceedingly challenging. </a:t>
            </a:r>
          </a:p>
          <a:p>
            <a:endParaRPr lang="en-GB" sz="2000" b="1" dirty="0">
              <a:latin typeface="Comic Sans MS" panose="030F0702030302020204" pitchFamily="66" charset="0"/>
            </a:endParaRPr>
          </a:p>
          <a:p>
            <a:endParaRPr lang="en-GB" sz="2000" b="1" dirty="0" smtClean="0">
              <a:latin typeface="Comic Sans MS" panose="030F0702030302020204" pitchFamily="66" charset="0"/>
            </a:endParaRPr>
          </a:p>
        </p:txBody>
      </p:sp>
    </p:spTree>
    <p:extLst>
      <p:ext uri="{BB962C8B-B14F-4D97-AF65-F5344CB8AC3E}">
        <p14:creationId xmlns:p14="http://schemas.microsoft.com/office/powerpoint/2010/main" val="2248181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latin typeface="Comic Sans MS" pitchFamily="66" charset="0"/>
              </a:rPr>
              <a:t>Writing </a:t>
            </a:r>
            <a:endParaRPr lang="en-GB" b="1" u="sng"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457200" y="1674813"/>
            <a:ext cx="8229600" cy="4451350"/>
          </a:xfrm>
        </p:spPr>
        <p:txBody>
          <a:bodyPr>
            <a:normAutofit/>
          </a:bodyPr>
          <a:lstStyle/>
          <a:p>
            <a:r>
              <a:rPr lang="en-GB" sz="2000" b="1" dirty="0" smtClean="0">
                <a:latin typeface="Comic Sans MS" pitchFamily="66" charset="0"/>
              </a:rPr>
              <a:t>The process of writing is one of the hardest things to do – especially when you are 4 years old. </a:t>
            </a:r>
          </a:p>
          <a:p>
            <a:endParaRPr lang="en-GB" sz="2000" b="1" dirty="0">
              <a:latin typeface="Comic Sans MS" pitchFamily="66" charset="0"/>
            </a:endParaRPr>
          </a:p>
          <a:p>
            <a:r>
              <a:rPr lang="en-GB" sz="2000" b="1" dirty="0" smtClean="0">
                <a:latin typeface="Comic Sans MS" pitchFamily="66" charset="0"/>
              </a:rPr>
              <a:t>Activity </a:t>
            </a:r>
          </a:p>
          <a:p>
            <a:endParaRPr lang="en-GB" sz="2000" b="1" dirty="0">
              <a:latin typeface="Comic Sans MS" pitchFamily="66" charset="0"/>
            </a:endParaRPr>
          </a:p>
          <a:p>
            <a:r>
              <a:rPr lang="en-GB" sz="2000" b="1" dirty="0" smtClean="0">
                <a:latin typeface="Comic Sans MS" pitchFamily="66" charset="0"/>
              </a:rPr>
              <a:t>Why is this such a hard activity for our children? Especially our boys? </a:t>
            </a:r>
          </a:p>
          <a:p>
            <a:endParaRPr lang="en-GB" sz="2000" b="1" dirty="0" smtClean="0">
              <a:latin typeface="Comic Sans MS" pitchFamily="66" charset="0"/>
            </a:endParaRPr>
          </a:p>
          <a:p>
            <a:r>
              <a:rPr lang="en-GB" sz="2000" b="1" dirty="0" smtClean="0">
                <a:latin typeface="Comic Sans MS" pitchFamily="66" charset="0"/>
              </a:rPr>
              <a:t>This is why writing needs to be done in lots of different ways</a:t>
            </a:r>
            <a:endParaRPr lang="en-GB" sz="2000" b="1" dirty="0">
              <a:latin typeface="Comic Sans MS" pitchFamily="66" charset="0"/>
            </a:endParaRPr>
          </a:p>
          <a:p>
            <a:endParaRPr lang="en-GB" sz="2400" dirty="0">
              <a:latin typeface="Comic Sans MS" pitchFamily="66" charset="0"/>
            </a:endParaRPr>
          </a:p>
          <a:p>
            <a:endParaRPr lang="en-GB" sz="2400" dirty="0">
              <a:latin typeface="Comic Sans MS" pitchFamily="66" charset="0"/>
            </a:endParaRPr>
          </a:p>
        </p:txBody>
      </p:sp>
      <p:pic>
        <p:nvPicPr>
          <p:cNvPr id="4" name="il_fi" descr="http://static5.depositphotos.com/1000387/488/i/950/depositphotos_4885639-Child-drawing-or-writing.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88640"/>
            <a:ext cx="2298948" cy="1400175"/>
          </a:xfrm>
          <a:prstGeom prst="rect">
            <a:avLst/>
          </a:prstGeom>
          <a:noFill/>
          <a:ln>
            <a:noFill/>
          </a:ln>
        </p:spPr>
      </p:pic>
      <p:pic>
        <p:nvPicPr>
          <p:cNvPr id="2050" name="Picture 2" descr="http://us.123rf.com/400wm/400/400/fotomagique/fotomagique1012/fotomagique101200216/8440748-child-writing-on-black-bo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90" y="227008"/>
            <a:ext cx="2382186" cy="1361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998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latin typeface="Comic Sans MS" pitchFamily="66" charset="0"/>
              </a:rPr>
              <a:t>How can I help my child?</a:t>
            </a:r>
            <a:endParaRPr lang="en-GB" b="1" u="sng"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p:txBody>
          <a:bodyPr>
            <a:normAutofit fontScale="92500"/>
          </a:bodyPr>
          <a:lstStyle/>
          <a:p>
            <a:r>
              <a:rPr lang="en-GB" sz="2400" b="1" dirty="0" smtClean="0">
                <a:latin typeface="Comic Sans MS" pitchFamily="66" charset="0"/>
              </a:rPr>
              <a:t>Lacing</a:t>
            </a:r>
          </a:p>
          <a:p>
            <a:r>
              <a:rPr lang="en-GB" sz="2400" b="1" dirty="0" smtClean="0">
                <a:latin typeface="Comic Sans MS" pitchFamily="66" charset="0"/>
              </a:rPr>
              <a:t>Threading</a:t>
            </a:r>
          </a:p>
          <a:p>
            <a:r>
              <a:rPr lang="en-GB" sz="2400" b="1" dirty="0" err="1" smtClean="0">
                <a:latin typeface="Comic Sans MS" pitchFamily="66" charset="0"/>
              </a:rPr>
              <a:t>Tweezer</a:t>
            </a:r>
            <a:r>
              <a:rPr lang="en-GB" sz="2400" b="1" dirty="0" smtClean="0">
                <a:latin typeface="Comic Sans MS" pitchFamily="66" charset="0"/>
              </a:rPr>
              <a:t> activities</a:t>
            </a:r>
          </a:p>
          <a:p>
            <a:r>
              <a:rPr lang="en-GB" sz="2400" b="1" dirty="0" smtClean="0">
                <a:latin typeface="Comic Sans MS" pitchFamily="66" charset="0"/>
              </a:rPr>
              <a:t>Cutting </a:t>
            </a:r>
          </a:p>
          <a:p>
            <a:r>
              <a:rPr lang="en-GB" sz="2400" b="1" dirty="0" smtClean="0">
                <a:latin typeface="Comic Sans MS" pitchFamily="66" charset="0"/>
              </a:rPr>
              <a:t>Cooking – cutting, mixing, grating</a:t>
            </a:r>
          </a:p>
          <a:p>
            <a:r>
              <a:rPr lang="en-GB" sz="2400" b="1" dirty="0" smtClean="0">
                <a:latin typeface="Comic Sans MS" pitchFamily="66" charset="0"/>
              </a:rPr>
              <a:t>Pouring </a:t>
            </a:r>
          </a:p>
          <a:p>
            <a:r>
              <a:rPr lang="en-GB" sz="2400" b="1" dirty="0" err="1" smtClean="0">
                <a:latin typeface="Comic Sans MS" pitchFamily="66" charset="0"/>
              </a:rPr>
              <a:t>Playdough</a:t>
            </a:r>
            <a:r>
              <a:rPr lang="en-GB" sz="2400" b="1" dirty="0" smtClean="0">
                <a:latin typeface="Comic Sans MS" pitchFamily="66" charset="0"/>
              </a:rPr>
              <a:t> </a:t>
            </a:r>
          </a:p>
          <a:p>
            <a:r>
              <a:rPr lang="en-GB" sz="2400" b="1" dirty="0" smtClean="0">
                <a:latin typeface="Comic Sans MS" pitchFamily="66" charset="0"/>
              </a:rPr>
              <a:t>Chalking </a:t>
            </a:r>
          </a:p>
          <a:p>
            <a:r>
              <a:rPr lang="en-GB" sz="2400" b="1" dirty="0" smtClean="0">
                <a:latin typeface="Comic Sans MS" pitchFamily="66" charset="0"/>
              </a:rPr>
              <a:t>Painting and mark making in sand, flour</a:t>
            </a:r>
          </a:p>
          <a:p>
            <a:r>
              <a:rPr lang="en-GB" sz="2400" b="1" dirty="0" smtClean="0">
                <a:latin typeface="Comic Sans MS" pitchFamily="66" charset="0"/>
              </a:rPr>
              <a:t>Messy Play - </a:t>
            </a:r>
            <a:r>
              <a:rPr lang="en-GB" sz="2400" b="1" dirty="0" err="1" smtClean="0">
                <a:latin typeface="Comic Sans MS" pitchFamily="66" charset="0"/>
              </a:rPr>
              <a:t>Cornflour</a:t>
            </a:r>
            <a:r>
              <a:rPr lang="en-GB" sz="2400" b="1" dirty="0" smtClean="0">
                <a:latin typeface="Comic Sans MS" pitchFamily="66" charset="0"/>
              </a:rPr>
              <a:t>, Toothpaste, Shaving Foam, Gel</a:t>
            </a:r>
          </a:p>
          <a:p>
            <a:r>
              <a:rPr lang="en-GB" sz="2400" b="1" dirty="0" smtClean="0">
                <a:latin typeface="Comic Sans MS" pitchFamily="66" charset="0"/>
              </a:rPr>
              <a:t>Rice pictures and pasta pictures</a:t>
            </a:r>
            <a:endParaRPr lang="en-GB" sz="2400" b="1" dirty="0">
              <a:latin typeface="Comic Sans MS" pitchFamily="66" charset="0"/>
            </a:endParaRPr>
          </a:p>
        </p:txBody>
      </p:sp>
      <p:pic>
        <p:nvPicPr>
          <p:cNvPr id="3074" name="Picture 2" descr="http://cdn.makeandtakes.com/wp-content/uploads/lacing-yarn-web-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456081"/>
            <a:ext cx="2448273" cy="18886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cdn2-b.examiner.com/sites/default/files/styles/large_lightbox/hash/51/b6/51b66df7debf4ebb3e02f73bcf9bd07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412776"/>
            <a:ext cx="1584176" cy="235953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thecooperativechildcare.coop/images/playdoug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9019" y="3933056"/>
            <a:ext cx="1628775" cy="1162051"/>
          </a:xfrm>
          <a:prstGeom prst="rect">
            <a:avLst/>
          </a:prstGeom>
          <a:noFill/>
          <a:extLst>
            <a:ext uri="{909E8E84-426E-40DD-AFC4-6F175D3DCCD1}">
              <a14:hiddenFill xmlns:a14="http://schemas.microsoft.com/office/drawing/2010/main">
                <a:solidFill>
                  <a:srgbClr val="FFFFFF"/>
                </a:solidFill>
              </a14:hiddenFill>
            </a:ext>
          </a:extLst>
        </p:spPr>
      </p:pic>
      <p:pic>
        <p:nvPicPr>
          <p:cNvPr id="7" name="il_fi" descr="http://3.bp.blogspot.com/-5MNXBclS9G4/ToKDv1xRBiI/AAAAAAAAAUw/THnK2vB21H0/s1600/IMG_340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28840" y="3501008"/>
            <a:ext cx="1647825" cy="1235710"/>
          </a:xfrm>
          <a:prstGeom prst="rect">
            <a:avLst/>
          </a:prstGeom>
          <a:noFill/>
          <a:ln>
            <a:noFill/>
          </a:ln>
        </p:spPr>
      </p:pic>
    </p:spTree>
    <p:extLst>
      <p:ext uri="{BB962C8B-B14F-4D97-AF65-F5344CB8AC3E}">
        <p14:creationId xmlns:p14="http://schemas.microsoft.com/office/powerpoint/2010/main" val="1889377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latin typeface="Comic Sans MS" pitchFamily="66" charset="0"/>
              </a:rPr>
              <a:t>Pencil Grip </a:t>
            </a:r>
            <a:endParaRPr lang="en-GB" b="1" u="sng"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457200" y="1568063"/>
            <a:ext cx="8229600" cy="4525963"/>
          </a:xfrm>
        </p:spPr>
        <p:txBody>
          <a:bodyPr>
            <a:normAutofit/>
          </a:bodyPr>
          <a:lstStyle/>
          <a:p>
            <a:r>
              <a:rPr lang="en-GB" sz="2400" b="1" dirty="0" smtClean="0">
                <a:effectLst>
                  <a:outerShdw blurRad="38100" dist="38100" dir="2700000" algn="tl">
                    <a:srgbClr val="000000">
                      <a:alpha val="43137"/>
                    </a:srgbClr>
                  </a:outerShdw>
                </a:effectLst>
                <a:latin typeface="Comic Sans MS" pitchFamily="66" charset="0"/>
              </a:rPr>
              <a:t>Palmar Grasp   </a:t>
            </a:r>
          </a:p>
          <a:p>
            <a:endParaRPr lang="en-GB" sz="2400" b="1" dirty="0" smtClean="0">
              <a:effectLst>
                <a:outerShdw blurRad="38100" dist="38100" dir="2700000" algn="tl">
                  <a:srgbClr val="000000">
                    <a:alpha val="43137"/>
                  </a:srgbClr>
                </a:outerShdw>
              </a:effectLst>
              <a:latin typeface="Comic Sans MS" pitchFamily="66" charset="0"/>
            </a:endParaRPr>
          </a:p>
          <a:p>
            <a:endParaRPr lang="en-GB" sz="2400" b="1" dirty="0">
              <a:effectLst>
                <a:outerShdw blurRad="38100" dist="38100" dir="2700000" algn="tl">
                  <a:srgbClr val="000000">
                    <a:alpha val="43137"/>
                  </a:srgbClr>
                </a:outerShdw>
              </a:effectLst>
              <a:latin typeface="Comic Sans MS" pitchFamily="66" charset="0"/>
            </a:endParaRPr>
          </a:p>
          <a:p>
            <a:endParaRPr lang="en-GB" sz="2400" b="1" dirty="0">
              <a:effectLst>
                <a:outerShdw blurRad="38100" dist="38100" dir="2700000" algn="tl">
                  <a:srgbClr val="000000">
                    <a:alpha val="43137"/>
                  </a:srgbClr>
                </a:outerShdw>
              </a:effectLst>
              <a:latin typeface="Comic Sans MS" pitchFamily="66" charset="0"/>
            </a:endParaRPr>
          </a:p>
          <a:p>
            <a:r>
              <a:rPr lang="en-GB" sz="2400" b="1" dirty="0" smtClean="0">
                <a:effectLst>
                  <a:outerShdw blurRad="38100" dist="38100" dir="2700000" algn="tl">
                    <a:srgbClr val="000000">
                      <a:alpha val="43137"/>
                    </a:srgbClr>
                  </a:outerShdw>
                </a:effectLst>
                <a:latin typeface="Comic Sans MS" pitchFamily="66" charset="0"/>
              </a:rPr>
              <a:t>Tripod Grip </a:t>
            </a:r>
          </a:p>
          <a:p>
            <a:endParaRPr lang="en-GB" sz="2400" b="1" dirty="0" smtClean="0">
              <a:effectLst>
                <a:outerShdw blurRad="38100" dist="38100" dir="2700000" algn="tl">
                  <a:srgbClr val="000000">
                    <a:alpha val="43137"/>
                  </a:srgbClr>
                </a:outerShdw>
              </a:effectLst>
              <a:latin typeface="Comic Sans MS" pitchFamily="66" charset="0"/>
            </a:endParaRPr>
          </a:p>
          <a:p>
            <a:endParaRPr lang="en-GB" sz="2400" b="1" dirty="0" smtClean="0">
              <a:effectLst>
                <a:outerShdw blurRad="38100" dist="38100" dir="2700000" algn="tl">
                  <a:srgbClr val="000000">
                    <a:alpha val="43137"/>
                  </a:srgbClr>
                </a:outerShdw>
              </a:effectLst>
              <a:latin typeface="Comic Sans MS" pitchFamily="66" charset="0"/>
            </a:endParaRPr>
          </a:p>
          <a:p>
            <a:endParaRPr lang="en-GB" sz="2400" b="1" dirty="0">
              <a:effectLst>
                <a:outerShdw blurRad="38100" dist="38100" dir="2700000" algn="tl">
                  <a:srgbClr val="000000">
                    <a:alpha val="43137"/>
                  </a:srgbClr>
                </a:outerShdw>
              </a:effectLst>
              <a:latin typeface="Comic Sans MS" pitchFamily="66" charset="0"/>
            </a:endParaRPr>
          </a:p>
          <a:p>
            <a:r>
              <a:rPr lang="en-GB" sz="2400" b="1" dirty="0" smtClean="0">
                <a:effectLst>
                  <a:outerShdw blurRad="38100" dist="38100" dir="2700000" algn="tl">
                    <a:srgbClr val="000000">
                      <a:alpha val="43137"/>
                    </a:srgbClr>
                  </a:outerShdw>
                </a:effectLst>
                <a:latin typeface="Comic Sans MS" pitchFamily="66" charset="0"/>
              </a:rPr>
              <a:t>Pincer Grip </a:t>
            </a:r>
            <a:endParaRPr lang="en-GB" sz="2400" b="1" dirty="0">
              <a:effectLst>
                <a:outerShdw blurRad="38100" dist="38100" dir="2700000" algn="tl">
                  <a:srgbClr val="000000">
                    <a:alpha val="43137"/>
                  </a:srgbClr>
                </a:outerShdw>
              </a:effectLst>
              <a:latin typeface="Comic Sans MS" pitchFamily="66" charset="0"/>
            </a:endParaRPr>
          </a:p>
        </p:txBody>
      </p:sp>
      <p:pic>
        <p:nvPicPr>
          <p:cNvPr id="6" name="Picture 2" descr="http://lornapblog.files.wordpress.com/2011/05/big-ti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061" y="3393522"/>
            <a:ext cx="1080120" cy="10501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lornapblog.files.wordpress.com/2011/05/big-tic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7061" y="5043910"/>
            <a:ext cx="1080120" cy="105011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clker.com/cliparts/a/6/e/8/119498563188281957tasto_8_architetto_franc_01.svg.m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3791" y="1568062"/>
            <a:ext cx="1083390" cy="10833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5310393" y="1396309"/>
            <a:ext cx="2140343" cy="1426895"/>
          </a:xfrm>
          <a:prstGeom prst="rect">
            <a:avLst/>
          </a:prstGeom>
        </p:spPr>
      </p:pic>
      <p:pic>
        <p:nvPicPr>
          <p:cNvPr id="5" name="Picture 4"/>
          <p:cNvPicPr>
            <a:picLocks noChangeAspect="1"/>
          </p:cNvPicPr>
          <p:nvPr/>
        </p:nvPicPr>
        <p:blipFill>
          <a:blip r:embed="rId5"/>
          <a:stretch>
            <a:fillRect/>
          </a:stretch>
        </p:blipFill>
        <p:spPr>
          <a:xfrm>
            <a:off x="5342564" y="3212976"/>
            <a:ext cx="2108172" cy="1492230"/>
          </a:xfrm>
          <a:prstGeom prst="rect">
            <a:avLst/>
          </a:prstGeom>
        </p:spPr>
      </p:pic>
      <p:pic>
        <p:nvPicPr>
          <p:cNvPr id="8" name="Picture 7"/>
          <p:cNvPicPr>
            <a:picLocks noChangeAspect="1"/>
          </p:cNvPicPr>
          <p:nvPr/>
        </p:nvPicPr>
        <p:blipFill>
          <a:blip r:embed="rId6"/>
          <a:stretch>
            <a:fillRect/>
          </a:stretch>
        </p:blipFill>
        <p:spPr>
          <a:xfrm>
            <a:off x="5353996" y="4982796"/>
            <a:ext cx="2096740" cy="1645575"/>
          </a:xfrm>
          <a:prstGeom prst="rect">
            <a:avLst/>
          </a:prstGeom>
        </p:spPr>
      </p:pic>
    </p:spTree>
    <p:extLst>
      <p:ext uri="{BB962C8B-B14F-4D97-AF65-F5344CB8AC3E}">
        <p14:creationId xmlns:p14="http://schemas.microsoft.com/office/powerpoint/2010/main" val="10916445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lstStyle/>
          <a:p>
            <a:r>
              <a:rPr lang="en-GB" b="1" u="sng" dirty="0" smtClean="0">
                <a:effectLst>
                  <a:outerShdw blurRad="38100" dist="38100" dir="2700000" algn="tl">
                    <a:srgbClr val="000000">
                      <a:alpha val="43137"/>
                    </a:srgbClr>
                  </a:outerShdw>
                </a:effectLst>
                <a:latin typeface="Comic Sans MS" pitchFamily="66" charset="0"/>
              </a:rPr>
              <a:t>Learning the Letter Sounds </a:t>
            </a:r>
            <a:endParaRPr lang="en-GB" b="1" u="sng"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457200" y="1403648"/>
            <a:ext cx="8229600" cy="5454352"/>
          </a:xfrm>
        </p:spPr>
        <p:txBody>
          <a:bodyPr>
            <a:normAutofit fontScale="92500" lnSpcReduction="20000"/>
          </a:bodyPr>
          <a:lstStyle/>
          <a:p>
            <a:r>
              <a:rPr lang="en-GB" sz="2000" b="1" dirty="0" smtClean="0">
                <a:latin typeface="Comic Sans MS" pitchFamily="66" charset="0"/>
              </a:rPr>
              <a:t>After all this initial groundwork has been done, the children will now be ready to learn their letter sounds. </a:t>
            </a:r>
            <a:endParaRPr lang="en-GB" sz="2000" b="1" dirty="0">
              <a:latin typeface="Comic Sans MS" pitchFamily="66" charset="0"/>
            </a:endParaRPr>
          </a:p>
          <a:p>
            <a:endParaRPr lang="en-GB" sz="2400" dirty="0" smtClean="0">
              <a:latin typeface="Comic Sans MS" pitchFamily="66" charset="0"/>
            </a:endParaRPr>
          </a:p>
          <a:p>
            <a:r>
              <a:rPr lang="en-GB" sz="2000" b="1" dirty="0" smtClean="0">
                <a:latin typeface="Comic Sans MS" pitchFamily="66" charset="0"/>
              </a:rPr>
              <a:t>The following phonemes are taught initially: </a:t>
            </a:r>
          </a:p>
          <a:p>
            <a:pPr marL="0" indent="0">
              <a:buNone/>
            </a:pPr>
            <a:endParaRPr lang="en-GB" sz="2000" b="1" dirty="0">
              <a:latin typeface="Comic Sans MS" pitchFamily="66" charset="0"/>
            </a:endParaRPr>
          </a:p>
          <a:p>
            <a:pPr marL="0" indent="0">
              <a:buNone/>
            </a:pPr>
            <a:r>
              <a:rPr lang="en-GB" sz="2000" b="1" dirty="0" smtClean="0">
                <a:latin typeface="Comic Sans MS" pitchFamily="66" charset="0"/>
              </a:rPr>
              <a:t>   s, a, t, p, </a:t>
            </a:r>
            <a:r>
              <a:rPr lang="en-GB" sz="2000" b="1" dirty="0" err="1" smtClean="0">
                <a:latin typeface="Comic Sans MS" pitchFamily="66" charset="0"/>
              </a:rPr>
              <a:t>i</a:t>
            </a:r>
            <a:r>
              <a:rPr lang="en-GB" sz="2000" b="1" dirty="0" smtClean="0">
                <a:latin typeface="Comic Sans MS" pitchFamily="66" charset="0"/>
              </a:rPr>
              <a:t>, n, m, d, g, o, c, k, e, u, r, h, b, f, l </a:t>
            </a:r>
          </a:p>
          <a:p>
            <a:pPr marL="0" indent="0">
              <a:buNone/>
            </a:pPr>
            <a:endParaRPr lang="en-GB" sz="2000" b="1" dirty="0">
              <a:latin typeface="Comic Sans MS" pitchFamily="66" charset="0"/>
            </a:endParaRPr>
          </a:p>
          <a:p>
            <a:r>
              <a:rPr lang="en-GB" sz="2000" b="1" dirty="0" smtClean="0">
                <a:latin typeface="Comic Sans MS" pitchFamily="66" charset="0"/>
              </a:rPr>
              <a:t>The children are also taught the letter formation for each of the sounds according to the Read Write </a:t>
            </a:r>
            <a:r>
              <a:rPr lang="en-GB" sz="2000" b="1" dirty="0" err="1" smtClean="0">
                <a:latin typeface="Comic Sans MS" pitchFamily="66" charset="0"/>
              </a:rPr>
              <a:t>Inc</a:t>
            </a:r>
            <a:r>
              <a:rPr lang="en-GB" sz="2000" b="1" dirty="0" smtClean="0">
                <a:latin typeface="Comic Sans MS" pitchFamily="66" charset="0"/>
              </a:rPr>
              <a:t> Programme as part of their handwriting. </a:t>
            </a:r>
          </a:p>
          <a:p>
            <a:endParaRPr lang="en-GB" sz="2000" b="1" dirty="0">
              <a:latin typeface="Comic Sans MS" pitchFamily="66" charset="0"/>
            </a:endParaRPr>
          </a:p>
          <a:p>
            <a:r>
              <a:rPr lang="en-GB" sz="2000" b="1" dirty="0" smtClean="0">
                <a:latin typeface="Comic Sans MS" pitchFamily="66" charset="0"/>
              </a:rPr>
              <a:t>Every Phoneme is </a:t>
            </a:r>
            <a:r>
              <a:rPr lang="en-GB" sz="2000" b="1" dirty="0">
                <a:latin typeface="Comic Sans MS" pitchFamily="66" charset="0"/>
              </a:rPr>
              <a:t>formed in a certain way and these must be formed </a:t>
            </a:r>
            <a:r>
              <a:rPr lang="en-GB" sz="2000" b="1" dirty="0" smtClean="0">
                <a:latin typeface="Comic Sans MS" pitchFamily="66" charset="0"/>
              </a:rPr>
              <a:t>in the </a:t>
            </a:r>
            <a:r>
              <a:rPr lang="en-GB" sz="2000" b="1" dirty="0">
                <a:latin typeface="Comic Sans MS" pitchFamily="66" charset="0"/>
              </a:rPr>
              <a:t>correct </a:t>
            </a:r>
            <a:r>
              <a:rPr lang="en-GB" sz="2000" b="1" dirty="0" smtClean="0">
                <a:latin typeface="Comic Sans MS" pitchFamily="66" charset="0"/>
              </a:rPr>
              <a:t>way. </a:t>
            </a:r>
            <a:endParaRPr lang="en-GB" sz="2000" b="1" dirty="0">
              <a:latin typeface="Comic Sans MS" pitchFamily="66" charset="0"/>
            </a:endParaRPr>
          </a:p>
          <a:p>
            <a:endParaRPr lang="en-GB" sz="2000" dirty="0">
              <a:latin typeface="Comic Sans MS" pitchFamily="66" charset="0"/>
            </a:endParaRPr>
          </a:p>
          <a:p>
            <a:r>
              <a:rPr lang="en-GB" sz="2000" b="1" dirty="0">
                <a:latin typeface="Comic Sans MS" pitchFamily="66" charset="0"/>
              </a:rPr>
              <a:t>The children have been learning sayings that go with each </a:t>
            </a:r>
            <a:r>
              <a:rPr lang="en-GB" sz="2000" b="1" dirty="0" smtClean="0">
                <a:latin typeface="Comic Sans MS" pitchFamily="66" charset="0"/>
              </a:rPr>
              <a:t>phoneme to </a:t>
            </a:r>
            <a:r>
              <a:rPr lang="en-GB" sz="2000" b="1" dirty="0">
                <a:latin typeface="Comic Sans MS" pitchFamily="66" charset="0"/>
              </a:rPr>
              <a:t>help </a:t>
            </a:r>
            <a:r>
              <a:rPr lang="en-GB" sz="2000" b="1" dirty="0" smtClean="0">
                <a:latin typeface="Comic Sans MS" pitchFamily="66" charset="0"/>
              </a:rPr>
              <a:t>form </a:t>
            </a:r>
            <a:r>
              <a:rPr lang="en-GB" sz="2000" b="1" dirty="0">
                <a:latin typeface="Comic Sans MS" pitchFamily="66" charset="0"/>
              </a:rPr>
              <a:t>these </a:t>
            </a:r>
            <a:r>
              <a:rPr lang="en-GB" sz="2000" b="1" dirty="0" smtClean="0">
                <a:latin typeface="Comic Sans MS" pitchFamily="66" charset="0"/>
              </a:rPr>
              <a:t>correctly</a:t>
            </a:r>
            <a:r>
              <a:rPr lang="en-GB" sz="2000" b="1" dirty="0">
                <a:latin typeface="Comic Sans MS" pitchFamily="66" charset="0"/>
              </a:rPr>
              <a:t>. </a:t>
            </a:r>
          </a:p>
          <a:p>
            <a:endParaRPr lang="en-GB" sz="2000" b="1" dirty="0">
              <a:latin typeface="Comic Sans MS" pitchFamily="66" charset="0"/>
            </a:endParaRPr>
          </a:p>
          <a:p>
            <a:r>
              <a:rPr lang="en-GB" sz="2000" b="1" u="sng" dirty="0">
                <a:effectLst>
                  <a:outerShdw blurRad="38100" dist="38100" dir="2700000" algn="tl">
                    <a:srgbClr val="000000">
                      <a:alpha val="43137"/>
                    </a:srgbClr>
                  </a:outerShdw>
                </a:effectLst>
                <a:latin typeface="Comic Sans MS" pitchFamily="66" charset="0"/>
              </a:rPr>
              <a:t>PLEASE REMEMBER YOUR CHILD SHOULD NOT BE USING CAPITAL LETTERS IN WRITING!</a:t>
            </a:r>
          </a:p>
          <a:p>
            <a:endParaRPr lang="en-GB" sz="2000" b="1" dirty="0" smtClean="0">
              <a:latin typeface="Comic Sans MS" pitchFamily="66" charset="0"/>
            </a:endParaRPr>
          </a:p>
          <a:p>
            <a:endParaRPr lang="en-GB" sz="2000" b="1" dirty="0">
              <a:latin typeface="Comic Sans MS" pitchFamily="66" charset="0"/>
            </a:endParaRPr>
          </a:p>
        </p:txBody>
      </p:sp>
    </p:spTree>
    <p:extLst>
      <p:ext uri="{BB962C8B-B14F-4D97-AF65-F5344CB8AC3E}">
        <p14:creationId xmlns:p14="http://schemas.microsoft.com/office/powerpoint/2010/main" val="4227171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latin typeface="Comic Sans MS" panose="030F0702030302020204" pitchFamily="66" charset="0"/>
              </a:rPr>
              <a:t>Reading </a:t>
            </a:r>
            <a:endParaRPr lang="en-GB" sz="4000" b="1" u="sng" dirty="0">
              <a:latin typeface="Comic Sans MS" panose="030F0702030302020204" pitchFamily="66" charset="0"/>
            </a:endParaRPr>
          </a:p>
        </p:txBody>
      </p:sp>
      <p:sp>
        <p:nvSpPr>
          <p:cNvPr id="3" name="Content Placeholder 2"/>
          <p:cNvSpPr>
            <a:spLocks noGrp="1"/>
          </p:cNvSpPr>
          <p:nvPr>
            <p:ph idx="1"/>
          </p:nvPr>
        </p:nvSpPr>
        <p:spPr>
          <a:xfrm>
            <a:off x="457200" y="1556792"/>
            <a:ext cx="8229600" cy="4525963"/>
          </a:xfrm>
        </p:spPr>
        <p:txBody>
          <a:bodyPr>
            <a:normAutofit/>
          </a:bodyPr>
          <a:lstStyle/>
          <a:p>
            <a:r>
              <a:rPr lang="en-GB" sz="2000" b="1" dirty="0">
                <a:latin typeface="Comic Sans MS" pitchFamily="66" charset="0"/>
              </a:rPr>
              <a:t>At this point the process of reading and writing can begin with decodable words. </a:t>
            </a:r>
          </a:p>
          <a:p>
            <a:endParaRPr lang="en-GB" sz="2000" b="1" dirty="0">
              <a:latin typeface="Comic Sans MS" pitchFamily="66" charset="0"/>
            </a:endParaRPr>
          </a:p>
          <a:p>
            <a:r>
              <a:rPr lang="en-GB" sz="2000" b="1" dirty="0">
                <a:latin typeface="Comic Sans MS" pitchFamily="66" charset="0"/>
              </a:rPr>
              <a:t>Decodable words are words that can be sounded out. </a:t>
            </a:r>
          </a:p>
          <a:p>
            <a:endParaRPr lang="en-GB" sz="2000" b="1" dirty="0">
              <a:latin typeface="Comic Sans MS" pitchFamily="66" charset="0"/>
            </a:endParaRPr>
          </a:p>
          <a:p>
            <a:r>
              <a:rPr lang="en-GB" sz="2000" b="1" dirty="0">
                <a:latin typeface="Comic Sans MS" pitchFamily="66" charset="0"/>
              </a:rPr>
              <a:t>However there are also words that are non-decodable. These are called tricky words. </a:t>
            </a:r>
          </a:p>
          <a:p>
            <a:endParaRPr lang="en-GB" dirty="0"/>
          </a:p>
        </p:txBody>
      </p:sp>
    </p:spTree>
    <p:extLst>
      <p:ext uri="{BB962C8B-B14F-4D97-AF65-F5344CB8AC3E}">
        <p14:creationId xmlns:p14="http://schemas.microsoft.com/office/powerpoint/2010/main" val="1437480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latin typeface="Comic Sans MS" panose="030F0702030302020204" pitchFamily="66" charset="0"/>
              </a:rPr>
              <a:t>Tricky Words </a:t>
            </a:r>
            <a:endParaRPr lang="en-GB" sz="4000" b="1" u="sng"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2000" b="1" dirty="0" smtClean="0">
                <a:latin typeface="Comic Sans MS" panose="030F0702030302020204" pitchFamily="66" charset="0"/>
              </a:rPr>
              <a:t>Tricky words are also taught to the children. </a:t>
            </a:r>
          </a:p>
          <a:p>
            <a:endParaRPr lang="en-GB" sz="2000" b="1" dirty="0">
              <a:latin typeface="Comic Sans MS" panose="030F0702030302020204" pitchFamily="66" charset="0"/>
            </a:endParaRPr>
          </a:p>
          <a:p>
            <a:r>
              <a:rPr lang="en-GB" sz="2000" b="1" dirty="0" smtClean="0">
                <a:latin typeface="Comic Sans MS" panose="030F0702030302020204" pitchFamily="66" charset="0"/>
              </a:rPr>
              <a:t>Tricky words are words that you cannot sound out.</a:t>
            </a:r>
          </a:p>
          <a:p>
            <a:endParaRPr lang="en-GB" sz="2000" b="1" dirty="0">
              <a:latin typeface="Comic Sans MS" panose="030F0702030302020204" pitchFamily="66" charset="0"/>
            </a:endParaRPr>
          </a:p>
          <a:p>
            <a:r>
              <a:rPr lang="en-GB" sz="2000" b="1" dirty="0" smtClean="0">
                <a:latin typeface="Comic Sans MS" panose="030F0702030302020204" pitchFamily="66" charset="0"/>
              </a:rPr>
              <a:t>We explain to the children that these are words we need to take a picture of with  You need to take a picture of them with your brain box and remember what these words look like. </a:t>
            </a:r>
          </a:p>
          <a:p>
            <a:endParaRPr lang="en-GB" sz="2000" b="1" dirty="0">
              <a:latin typeface="Comic Sans MS" panose="030F0702030302020204" pitchFamily="66" charset="0"/>
            </a:endParaRPr>
          </a:p>
          <a:p>
            <a:r>
              <a:rPr lang="en-GB" sz="2000" b="1" dirty="0" smtClean="0">
                <a:latin typeface="Comic Sans MS" panose="030F0702030302020204" pitchFamily="66" charset="0"/>
              </a:rPr>
              <a:t>Examples are: the, to, I, go</a:t>
            </a:r>
          </a:p>
          <a:p>
            <a:pPr marL="0" indent="0">
              <a:buNone/>
            </a:pPr>
            <a:endParaRPr lang="en-GB" sz="2000" b="1" dirty="0">
              <a:latin typeface="Comic Sans MS" panose="030F0702030302020204" pitchFamily="66" charset="0"/>
            </a:endParaRPr>
          </a:p>
          <a:p>
            <a:r>
              <a:rPr lang="en-GB" sz="2000" b="1" dirty="0" smtClean="0">
                <a:latin typeface="Comic Sans MS" panose="030F0702030302020204" pitchFamily="66" charset="0"/>
              </a:rPr>
              <a:t>These must be taught as well for reading. </a:t>
            </a:r>
          </a:p>
          <a:p>
            <a:endParaRPr lang="en-GB" sz="2000" b="1" dirty="0">
              <a:latin typeface="Comic Sans MS" panose="030F0702030302020204" pitchFamily="66" charset="0"/>
            </a:endParaRPr>
          </a:p>
          <a:p>
            <a:endParaRPr lang="en-GB" sz="2000" b="1" dirty="0" smtClean="0">
              <a:latin typeface="Comic Sans MS" panose="030F0702030302020204" pitchFamily="66" charset="0"/>
            </a:endParaRPr>
          </a:p>
          <a:p>
            <a:endParaRPr lang="en-GB" sz="2000" b="1" dirty="0">
              <a:latin typeface="Comic Sans MS" panose="030F0702030302020204" pitchFamily="66" charset="0"/>
            </a:endParaRPr>
          </a:p>
          <a:p>
            <a:endParaRPr lang="en-GB" sz="2000" b="1" dirty="0">
              <a:latin typeface="Comic Sans MS" panose="030F0702030302020204" pitchFamily="66" charset="0"/>
            </a:endParaRPr>
          </a:p>
        </p:txBody>
      </p:sp>
    </p:spTree>
    <p:extLst>
      <p:ext uri="{BB962C8B-B14F-4D97-AF65-F5344CB8AC3E}">
        <p14:creationId xmlns:p14="http://schemas.microsoft.com/office/powerpoint/2010/main" val="25851512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anose="030F0702030302020204" pitchFamily="66" charset="0"/>
              </a:rPr>
              <a:t>Sound Buttons </a:t>
            </a:r>
            <a:endParaRPr lang="en-GB" b="1" u="sng" dirty="0">
              <a:latin typeface="Comic Sans MS" panose="030F0702030302020204" pitchFamily="66" charset="0"/>
            </a:endParaRPr>
          </a:p>
        </p:txBody>
      </p:sp>
      <p:sp>
        <p:nvSpPr>
          <p:cNvPr id="3" name="Content Placeholder 2"/>
          <p:cNvSpPr>
            <a:spLocks noGrp="1"/>
          </p:cNvSpPr>
          <p:nvPr>
            <p:ph idx="1"/>
          </p:nvPr>
        </p:nvSpPr>
        <p:spPr/>
        <p:txBody>
          <a:bodyPr/>
          <a:lstStyle/>
          <a:p>
            <a:r>
              <a:rPr lang="en-GB" sz="2400" b="1" dirty="0" smtClean="0">
                <a:latin typeface="Comic Sans MS" panose="030F0702030302020204" pitchFamily="66" charset="0"/>
              </a:rPr>
              <a:t>Children are taught to read words using sounds buttons </a:t>
            </a:r>
          </a:p>
          <a:p>
            <a:pPr marL="0" indent="0">
              <a:buNone/>
            </a:pPr>
            <a:r>
              <a:rPr lang="en-GB" dirty="0"/>
              <a:t> </a:t>
            </a:r>
            <a:r>
              <a:rPr lang="en-GB" dirty="0" smtClean="0"/>
              <a:t>  </a:t>
            </a:r>
          </a:p>
          <a:p>
            <a:pPr marL="0" indent="0">
              <a:buNone/>
            </a:pPr>
            <a:r>
              <a:rPr lang="en-GB" sz="2400" dirty="0" smtClean="0"/>
              <a:t>    </a:t>
            </a:r>
            <a:r>
              <a:rPr lang="en-GB" sz="2000" b="1" dirty="0" smtClean="0">
                <a:latin typeface="Comic Sans MS" panose="030F0702030302020204" pitchFamily="66" charset="0"/>
              </a:rPr>
              <a:t>E.g.     </a:t>
            </a:r>
            <a:r>
              <a:rPr lang="en-GB" sz="2400" b="1" dirty="0" smtClean="0">
                <a:latin typeface="Comic Sans MS" panose="030F0702030302020204" pitchFamily="66" charset="0"/>
              </a:rPr>
              <a:t>cat                     dog</a:t>
            </a:r>
          </a:p>
          <a:p>
            <a:pPr marL="0" indent="0">
              <a:buNone/>
            </a:pPr>
            <a:r>
              <a:rPr lang="en-GB" b="1" dirty="0">
                <a:latin typeface="Comic Sans MS" panose="030F0702030302020204" pitchFamily="66" charset="0"/>
              </a:rPr>
              <a:t> </a:t>
            </a:r>
            <a:r>
              <a:rPr lang="en-GB" b="1" dirty="0" smtClean="0">
                <a:latin typeface="Comic Sans MS" panose="030F0702030302020204" pitchFamily="66" charset="0"/>
              </a:rPr>
              <a:t>       ...               ...</a:t>
            </a:r>
          </a:p>
          <a:p>
            <a:pPr marL="0" indent="0">
              <a:buNone/>
            </a:pPr>
            <a:r>
              <a:rPr lang="en-GB" b="1" dirty="0">
                <a:latin typeface="Comic Sans MS" panose="030F0702030302020204" pitchFamily="66" charset="0"/>
              </a:rPr>
              <a:t> </a:t>
            </a:r>
            <a:r>
              <a:rPr lang="en-GB" b="1" dirty="0" smtClean="0">
                <a:latin typeface="Comic Sans MS" panose="030F0702030302020204" pitchFamily="66" charset="0"/>
              </a:rPr>
              <a:t>       </a:t>
            </a:r>
          </a:p>
          <a:p>
            <a:pPr marL="0" indent="0">
              <a:buNone/>
            </a:pPr>
            <a:endParaRPr lang="en-GB" b="1" dirty="0">
              <a:latin typeface="Comic Sans MS" panose="030F0702030302020204" pitchFamily="66" charset="0"/>
            </a:endParaRPr>
          </a:p>
          <a:p>
            <a:pPr marL="0" indent="0">
              <a:buNone/>
            </a:pPr>
            <a:endParaRPr lang="en-GB" b="1" dirty="0">
              <a:latin typeface="Comic Sans MS" panose="030F0702030302020204" pitchFamily="66" charset="0"/>
            </a:endParaRPr>
          </a:p>
        </p:txBody>
      </p:sp>
    </p:spTree>
    <p:extLst>
      <p:ext uri="{BB962C8B-B14F-4D97-AF65-F5344CB8AC3E}">
        <p14:creationId xmlns:p14="http://schemas.microsoft.com/office/powerpoint/2010/main" val="3623607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latin typeface="Comic Sans MS" pitchFamily="66" charset="0"/>
              </a:rPr>
              <a:t>What is Phonics?</a:t>
            </a:r>
            <a:endParaRPr lang="en-GB" b="1" u="sng"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457200" y="1417638"/>
            <a:ext cx="8229600" cy="5179714"/>
          </a:xfrm>
        </p:spPr>
        <p:txBody>
          <a:bodyPr>
            <a:normAutofit fontScale="77500" lnSpcReduction="20000"/>
          </a:bodyPr>
          <a:lstStyle/>
          <a:p>
            <a:r>
              <a:rPr lang="en-GB" sz="2400" b="1" dirty="0" smtClean="0">
                <a:latin typeface="Comic Sans MS" pitchFamily="66" charset="0"/>
              </a:rPr>
              <a:t>It </a:t>
            </a:r>
            <a:r>
              <a:rPr lang="en-GB" sz="2400" b="1" dirty="0">
                <a:latin typeface="Comic Sans MS" pitchFamily="66" charset="0"/>
              </a:rPr>
              <a:t>is the relationship between letters and sounds and two sills of blending and segmentation – putting the sounds together and breaking them up </a:t>
            </a:r>
            <a:r>
              <a:rPr lang="en-GB" sz="2400" b="1" dirty="0" smtClean="0">
                <a:latin typeface="Comic Sans MS" pitchFamily="66" charset="0"/>
              </a:rPr>
              <a:t>again</a:t>
            </a:r>
            <a:r>
              <a:rPr lang="en-GB" sz="2400" b="1" dirty="0">
                <a:latin typeface="Comic Sans MS" pitchFamily="66" charset="0"/>
              </a:rPr>
              <a:t> </a:t>
            </a:r>
            <a:r>
              <a:rPr lang="en-GB" sz="2400" b="1" dirty="0" smtClean="0">
                <a:latin typeface="Comic Sans MS" pitchFamily="66" charset="0"/>
              </a:rPr>
              <a:t>which leads to reading and writing. </a:t>
            </a:r>
          </a:p>
          <a:p>
            <a:endParaRPr lang="en-GB" sz="2400" b="1" dirty="0">
              <a:latin typeface="Comic Sans MS" pitchFamily="66" charset="0"/>
            </a:endParaRPr>
          </a:p>
          <a:p>
            <a:r>
              <a:rPr lang="en-GB" sz="2400" b="1" dirty="0" smtClean="0">
                <a:latin typeface="Comic Sans MS" pitchFamily="66" charset="0"/>
              </a:rPr>
              <a:t>The children will learn a range of sounds. There are 26 letters in the alphabet but 44 sounds in the English Language (phonemes)</a:t>
            </a:r>
          </a:p>
          <a:p>
            <a:endParaRPr lang="en-GB" sz="2400" dirty="0">
              <a:latin typeface="Comic Sans MS" pitchFamily="66" charset="0"/>
            </a:endParaRPr>
          </a:p>
          <a:p>
            <a:r>
              <a:rPr lang="en-GB" sz="2400" b="1" dirty="0" smtClean="0">
                <a:latin typeface="Comic Sans MS" pitchFamily="66" charset="0"/>
              </a:rPr>
              <a:t>Letter sounds can be represented in lots of different ways </a:t>
            </a:r>
          </a:p>
          <a:p>
            <a:pPr marL="0" indent="0">
              <a:buNone/>
            </a:pPr>
            <a:r>
              <a:rPr lang="en-GB" sz="2400" b="1" dirty="0">
                <a:latin typeface="Comic Sans MS" pitchFamily="66" charset="0"/>
              </a:rPr>
              <a:t> </a:t>
            </a:r>
            <a:r>
              <a:rPr lang="en-GB" sz="2400" b="1" dirty="0" smtClean="0">
                <a:latin typeface="Comic Sans MS" pitchFamily="66" charset="0"/>
              </a:rPr>
              <a:t>  e.g. the basic single letter sounds phonemes of a, b, c, d, e</a:t>
            </a:r>
          </a:p>
          <a:p>
            <a:pPr marL="0" indent="0">
              <a:buNone/>
            </a:pPr>
            <a:r>
              <a:rPr lang="en-GB" sz="2400" b="1" dirty="0">
                <a:latin typeface="Comic Sans MS" pitchFamily="66" charset="0"/>
              </a:rPr>
              <a:t> </a:t>
            </a:r>
            <a:r>
              <a:rPr lang="en-GB" sz="2400" b="1" dirty="0" smtClean="0">
                <a:latin typeface="Comic Sans MS" pitchFamily="66" charset="0"/>
              </a:rPr>
              <a:t>       </a:t>
            </a:r>
          </a:p>
          <a:p>
            <a:pPr marL="0" indent="0">
              <a:buNone/>
            </a:pPr>
            <a:r>
              <a:rPr lang="en-GB" sz="2400" b="1" dirty="0">
                <a:latin typeface="Comic Sans MS" pitchFamily="66" charset="0"/>
              </a:rPr>
              <a:t> </a:t>
            </a:r>
            <a:r>
              <a:rPr lang="en-GB" sz="2400" b="1" dirty="0" smtClean="0">
                <a:latin typeface="Comic Sans MS" pitchFamily="66" charset="0"/>
              </a:rPr>
              <a:t>        digraph sounds – these have 2 letters that only make one</a:t>
            </a:r>
          </a:p>
          <a:p>
            <a:pPr marL="0" indent="0">
              <a:buNone/>
            </a:pPr>
            <a:r>
              <a:rPr lang="en-GB" sz="2400" b="1" dirty="0">
                <a:latin typeface="Comic Sans MS" pitchFamily="66" charset="0"/>
              </a:rPr>
              <a:t> </a:t>
            </a:r>
            <a:r>
              <a:rPr lang="en-GB" sz="2400" b="1" dirty="0" smtClean="0">
                <a:latin typeface="Comic Sans MS" pitchFamily="66" charset="0"/>
              </a:rPr>
              <a:t>                           sound </a:t>
            </a:r>
          </a:p>
          <a:p>
            <a:pPr marL="0" indent="0">
              <a:buNone/>
            </a:pPr>
            <a:r>
              <a:rPr lang="en-GB" sz="2400" b="1" dirty="0">
                <a:latin typeface="Comic Sans MS" pitchFamily="66" charset="0"/>
              </a:rPr>
              <a:t> </a:t>
            </a:r>
            <a:r>
              <a:rPr lang="en-GB" sz="2400" b="1" dirty="0" smtClean="0">
                <a:latin typeface="Comic Sans MS" pitchFamily="66" charset="0"/>
              </a:rPr>
              <a:t>                         – </a:t>
            </a:r>
            <a:r>
              <a:rPr lang="en-GB" sz="2400" b="1" dirty="0" err="1" smtClean="0">
                <a:latin typeface="Comic Sans MS" pitchFamily="66" charset="0"/>
              </a:rPr>
              <a:t>sh</a:t>
            </a:r>
            <a:r>
              <a:rPr lang="en-GB" sz="2400" b="1" dirty="0" smtClean="0">
                <a:latin typeface="Comic Sans MS" pitchFamily="66" charset="0"/>
              </a:rPr>
              <a:t>, </a:t>
            </a:r>
            <a:r>
              <a:rPr lang="en-GB" sz="2400" b="1" dirty="0" err="1" smtClean="0">
                <a:latin typeface="Comic Sans MS" pitchFamily="66" charset="0"/>
              </a:rPr>
              <a:t>th</a:t>
            </a:r>
            <a:r>
              <a:rPr lang="en-GB" sz="2400" b="1" dirty="0" smtClean="0">
                <a:latin typeface="Comic Sans MS" pitchFamily="66" charset="0"/>
              </a:rPr>
              <a:t>, ng, </a:t>
            </a:r>
            <a:r>
              <a:rPr lang="en-GB" sz="2400" b="1" dirty="0" err="1" smtClean="0">
                <a:latin typeface="Comic Sans MS" pitchFamily="66" charset="0"/>
              </a:rPr>
              <a:t>oa</a:t>
            </a:r>
            <a:r>
              <a:rPr lang="en-GB" sz="2400" b="1" dirty="0" smtClean="0">
                <a:latin typeface="Comic Sans MS" pitchFamily="66" charset="0"/>
              </a:rPr>
              <a:t>, ow</a:t>
            </a:r>
            <a:r>
              <a:rPr lang="en-GB" sz="2400" b="1" dirty="0">
                <a:latin typeface="Comic Sans MS" pitchFamily="66" charset="0"/>
              </a:rPr>
              <a:t> </a:t>
            </a:r>
            <a:r>
              <a:rPr lang="en-GB" sz="2400" b="1" dirty="0" smtClean="0">
                <a:latin typeface="Comic Sans MS" pitchFamily="66" charset="0"/>
              </a:rPr>
              <a:t> - some are very tricky </a:t>
            </a:r>
          </a:p>
          <a:p>
            <a:pPr marL="0" indent="0">
              <a:buNone/>
            </a:pPr>
            <a:r>
              <a:rPr lang="en-GB" sz="2400" b="1" dirty="0" smtClean="0">
                <a:latin typeface="Comic Sans MS" pitchFamily="66" charset="0"/>
              </a:rPr>
              <a:t>                          – e.g. </a:t>
            </a:r>
            <a:r>
              <a:rPr lang="en-GB" sz="2400" b="1" dirty="0" err="1" smtClean="0">
                <a:latin typeface="Comic Sans MS" pitchFamily="66" charset="0"/>
              </a:rPr>
              <a:t>th</a:t>
            </a:r>
            <a:r>
              <a:rPr lang="en-GB" sz="2400" b="1" dirty="0" smtClean="0">
                <a:latin typeface="Comic Sans MS" pitchFamily="66" charset="0"/>
              </a:rPr>
              <a:t>, ow</a:t>
            </a:r>
          </a:p>
          <a:p>
            <a:pPr marL="0" indent="0">
              <a:buNone/>
            </a:pPr>
            <a:r>
              <a:rPr lang="en-GB" sz="2400" b="1" dirty="0" smtClean="0">
                <a:latin typeface="Comic Sans MS" pitchFamily="66" charset="0"/>
              </a:rPr>
              <a:t>         </a:t>
            </a:r>
            <a:r>
              <a:rPr lang="en-GB" sz="2400" b="1" dirty="0" err="1" smtClean="0">
                <a:latin typeface="Comic Sans MS" pitchFamily="66" charset="0"/>
              </a:rPr>
              <a:t>trigraph</a:t>
            </a:r>
            <a:r>
              <a:rPr lang="en-GB" sz="2400" b="1" dirty="0" smtClean="0">
                <a:latin typeface="Comic Sans MS" pitchFamily="66" charset="0"/>
              </a:rPr>
              <a:t> sounds – these have 3 letters that only make one</a:t>
            </a:r>
          </a:p>
          <a:p>
            <a:pPr marL="0" indent="0">
              <a:buNone/>
            </a:pPr>
            <a:r>
              <a:rPr lang="en-GB" sz="2400" b="1" dirty="0">
                <a:latin typeface="Comic Sans MS" pitchFamily="66" charset="0"/>
              </a:rPr>
              <a:t> </a:t>
            </a:r>
            <a:r>
              <a:rPr lang="en-GB" sz="2400" b="1" dirty="0" smtClean="0">
                <a:latin typeface="Comic Sans MS" pitchFamily="66" charset="0"/>
              </a:rPr>
              <a:t>                            sound - </a:t>
            </a:r>
            <a:r>
              <a:rPr lang="en-GB" sz="2400" b="1" dirty="0" err="1" smtClean="0">
                <a:latin typeface="Comic Sans MS" pitchFamily="66" charset="0"/>
              </a:rPr>
              <a:t>igh</a:t>
            </a:r>
            <a:r>
              <a:rPr lang="en-GB" sz="2400" b="1" dirty="0" smtClean="0">
                <a:latin typeface="Comic Sans MS" pitchFamily="66" charset="0"/>
              </a:rPr>
              <a:t>, ear, air</a:t>
            </a:r>
            <a:endParaRPr lang="en-GB" sz="2400" b="1" dirty="0">
              <a:latin typeface="Comic Sans MS" pitchFamily="66" charset="0"/>
            </a:endParaRPr>
          </a:p>
          <a:p>
            <a:endParaRPr lang="en-GB" sz="2400" dirty="0" smtClean="0">
              <a:latin typeface="Comic Sans MS" pitchFamily="66" charset="0"/>
            </a:endParaRPr>
          </a:p>
        </p:txBody>
      </p:sp>
    </p:spTree>
    <p:extLst>
      <p:ext uri="{BB962C8B-B14F-4D97-AF65-F5344CB8AC3E}">
        <p14:creationId xmlns:p14="http://schemas.microsoft.com/office/powerpoint/2010/main" val="4154207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b="1" u="sng" dirty="0" smtClean="0">
                <a:latin typeface="Comic Sans MS" panose="030F0702030302020204" pitchFamily="66" charset="0"/>
              </a:rPr>
              <a:t>Reading </a:t>
            </a:r>
            <a:endParaRPr lang="en-GB" b="1" u="sng" dirty="0">
              <a:latin typeface="Comic Sans MS" panose="030F0702030302020204" pitchFamily="66" charset="0"/>
            </a:endParaRPr>
          </a:p>
        </p:txBody>
      </p:sp>
      <p:sp>
        <p:nvSpPr>
          <p:cNvPr id="3" name="Content Placeholder 2"/>
          <p:cNvSpPr>
            <a:spLocks noGrp="1"/>
          </p:cNvSpPr>
          <p:nvPr>
            <p:ph idx="1"/>
          </p:nvPr>
        </p:nvSpPr>
        <p:spPr>
          <a:xfrm>
            <a:off x="457200" y="1417638"/>
            <a:ext cx="8507288" cy="4891682"/>
          </a:xfrm>
        </p:spPr>
        <p:txBody>
          <a:bodyPr>
            <a:normAutofit/>
          </a:bodyPr>
          <a:lstStyle/>
          <a:p>
            <a:endParaRPr lang="en-GB" sz="2000" b="1" dirty="0" smtClean="0">
              <a:latin typeface="Comic Sans MS" panose="030F0702030302020204" pitchFamily="66" charset="0"/>
            </a:endParaRPr>
          </a:p>
          <a:p>
            <a:endParaRPr lang="en-GB" sz="2000" b="1" dirty="0">
              <a:latin typeface="Comic Sans MS" panose="030F0702030302020204" pitchFamily="66" charset="0"/>
            </a:endParaRPr>
          </a:p>
          <a:p>
            <a:r>
              <a:rPr lang="en-GB" sz="2000" b="1" dirty="0" smtClean="0">
                <a:latin typeface="Comic Sans MS" panose="030F0702030302020204" pitchFamily="66" charset="0"/>
              </a:rPr>
              <a:t>To read, a child must connect two processes: </a:t>
            </a:r>
          </a:p>
          <a:p>
            <a:pPr marL="0" indent="0">
              <a:buNone/>
            </a:pPr>
            <a:r>
              <a:rPr lang="en-GB" sz="2000" b="1" dirty="0" smtClean="0">
                <a:latin typeface="Comic Sans MS" panose="030F0702030302020204" pitchFamily="66" charset="0"/>
              </a:rPr>
              <a:t>  </a:t>
            </a:r>
          </a:p>
          <a:p>
            <a:pPr marL="0" indent="0">
              <a:buNone/>
            </a:pPr>
            <a:r>
              <a:rPr lang="en-GB" sz="2000" b="1" dirty="0">
                <a:latin typeface="Comic Sans MS" panose="030F0702030302020204" pitchFamily="66" charset="0"/>
              </a:rPr>
              <a:t> </a:t>
            </a:r>
            <a:r>
              <a:rPr lang="en-GB" sz="2000" b="1" dirty="0" smtClean="0">
                <a:latin typeface="Comic Sans MS" panose="030F0702030302020204" pitchFamily="66" charset="0"/>
              </a:rPr>
              <a:t>  The skill of blending + phoneme recognition = reading </a:t>
            </a:r>
          </a:p>
          <a:p>
            <a:pPr marL="0" indent="0">
              <a:buNone/>
            </a:pPr>
            <a:r>
              <a:rPr lang="en-GB" sz="2000" b="1" dirty="0">
                <a:latin typeface="Comic Sans MS" panose="030F0702030302020204" pitchFamily="66" charset="0"/>
              </a:rPr>
              <a:t> </a:t>
            </a:r>
            <a:r>
              <a:rPr lang="en-GB" sz="2000" b="1" dirty="0" smtClean="0">
                <a:latin typeface="Comic Sans MS" panose="030F0702030302020204" pitchFamily="66" charset="0"/>
              </a:rPr>
              <a:t>  d-o-g  = dog</a:t>
            </a:r>
          </a:p>
          <a:p>
            <a:pPr marL="0" indent="0">
              <a:buNone/>
            </a:pPr>
            <a:endParaRPr lang="en-GB" sz="2000" b="1" dirty="0">
              <a:latin typeface="Comic Sans MS" panose="030F0702030302020204" pitchFamily="66" charset="0"/>
            </a:endParaRPr>
          </a:p>
          <a:p>
            <a:r>
              <a:rPr lang="en-GB" sz="2000" b="1" dirty="0" smtClean="0">
                <a:latin typeface="Comic Sans MS" panose="030F0702030302020204" pitchFamily="66" charset="0"/>
              </a:rPr>
              <a:t>Once the children connect these processes, the children will be able to read simple words. </a:t>
            </a:r>
          </a:p>
          <a:p>
            <a:endParaRPr lang="en-GB" sz="2000" b="1" dirty="0">
              <a:latin typeface="Comic Sans MS" panose="030F0702030302020204" pitchFamily="66" charset="0"/>
            </a:endParaRPr>
          </a:p>
          <a:p>
            <a:r>
              <a:rPr lang="en-GB" sz="2000" b="1" dirty="0" smtClean="0">
                <a:latin typeface="Comic Sans MS" panose="030F0702030302020204" pitchFamily="66" charset="0"/>
              </a:rPr>
              <a:t>Once the children can read simple words, they will then be able to read simple captions e.g. pat the dog. </a:t>
            </a:r>
          </a:p>
          <a:p>
            <a:endParaRPr lang="en-GB" sz="2000" b="1"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3923928" y="274638"/>
            <a:ext cx="5015211" cy="1729288"/>
          </a:xfrm>
          <a:prstGeom prst="rect">
            <a:avLst/>
          </a:prstGeom>
        </p:spPr>
      </p:pic>
    </p:spTree>
    <p:extLst>
      <p:ext uri="{BB962C8B-B14F-4D97-AF65-F5344CB8AC3E}">
        <p14:creationId xmlns:p14="http://schemas.microsoft.com/office/powerpoint/2010/main" val="25659712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4000" b="1" u="sng" dirty="0" smtClean="0">
                <a:latin typeface="Comic Sans MS" panose="030F0702030302020204" pitchFamily="66" charset="0"/>
              </a:rPr>
              <a:t>Writing </a:t>
            </a:r>
            <a:endParaRPr lang="en-GB" sz="4000" b="1" u="sng" dirty="0">
              <a:latin typeface="Comic Sans MS" panose="030F0702030302020204" pitchFamily="66" charset="0"/>
            </a:endParaRPr>
          </a:p>
        </p:txBody>
      </p:sp>
      <p:sp>
        <p:nvSpPr>
          <p:cNvPr id="3" name="Content Placeholder 2"/>
          <p:cNvSpPr>
            <a:spLocks noGrp="1"/>
          </p:cNvSpPr>
          <p:nvPr>
            <p:ph idx="1"/>
          </p:nvPr>
        </p:nvSpPr>
        <p:spPr>
          <a:xfrm>
            <a:off x="457200" y="1600200"/>
            <a:ext cx="8229600" cy="5257800"/>
          </a:xfrm>
        </p:spPr>
        <p:txBody>
          <a:bodyPr>
            <a:normAutofit lnSpcReduction="10000"/>
          </a:bodyPr>
          <a:lstStyle/>
          <a:p>
            <a:endParaRPr lang="en-GB" sz="2200" b="1" dirty="0" smtClean="0">
              <a:latin typeface="Comic Sans MS" pitchFamily="66" charset="0"/>
            </a:endParaRPr>
          </a:p>
          <a:p>
            <a:endParaRPr lang="en-GB" sz="2200" b="1" dirty="0">
              <a:latin typeface="Comic Sans MS" pitchFamily="66" charset="0"/>
            </a:endParaRPr>
          </a:p>
          <a:p>
            <a:r>
              <a:rPr lang="en-GB" sz="2200" b="1" dirty="0" smtClean="0">
                <a:latin typeface="Comic Sans MS" pitchFamily="66" charset="0"/>
              </a:rPr>
              <a:t>To write, a child must connect two processes: </a:t>
            </a:r>
          </a:p>
          <a:p>
            <a:pPr marL="0" indent="0">
              <a:buNone/>
            </a:pPr>
            <a:endParaRPr lang="en-GB" sz="2200" b="1" dirty="0">
              <a:latin typeface="Comic Sans MS" pitchFamily="66" charset="0"/>
            </a:endParaRPr>
          </a:p>
          <a:p>
            <a:pPr marL="0" indent="0">
              <a:buNone/>
            </a:pPr>
            <a:r>
              <a:rPr lang="en-GB" sz="2200" b="1" dirty="0" smtClean="0">
                <a:latin typeface="Comic Sans MS" pitchFamily="66" charset="0"/>
              </a:rPr>
              <a:t>   The skill of segmentation + phoneme recognition = </a:t>
            </a:r>
          </a:p>
          <a:p>
            <a:pPr marL="0" indent="0">
              <a:buNone/>
            </a:pPr>
            <a:r>
              <a:rPr lang="en-GB" sz="2200" b="1" dirty="0">
                <a:latin typeface="Comic Sans MS" pitchFamily="66" charset="0"/>
              </a:rPr>
              <a:t> </a:t>
            </a:r>
            <a:r>
              <a:rPr lang="en-GB" sz="2200" b="1" dirty="0" smtClean="0">
                <a:latin typeface="Comic Sans MS" pitchFamily="66" charset="0"/>
              </a:rPr>
              <a:t>  Writing </a:t>
            </a:r>
          </a:p>
          <a:p>
            <a:endParaRPr lang="en-GB" sz="2200" b="1" dirty="0" smtClean="0">
              <a:latin typeface="Comic Sans MS" pitchFamily="66" charset="0"/>
            </a:endParaRPr>
          </a:p>
          <a:p>
            <a:pPr marL="0" indent="0">
              <a:buNone/>
            </a:pPr>
            <a:endParaRPr lang="en-GB" sz="2200" b="1" dirty="0" smtClean="0">
              <a:latin typeface="Comic Sans MS" pitchFamily="66" charset="0"/>
            </a:endParaRPr>
          </a:p>
          <a:p>
            <a:r>
              <a:rPr lang="en-GB" sz="2200" b="1" dirty="0" smtClean="0">
                <a:latin typeface="Comic Sans MS" pitchFamily="66" charset="0"/>
              </a:rPr>
              <a:t>Once the children will be </a:t>
            </a:r>
            <a:r>
              <a:rPr lang="en-GB" sz="2200" b="1" dirty="0">
                <a:latin typeface="Comic Sans MS" pitchFamily="66" charset="0"/>
              </a:rPr>
              <a:t>able to read and write simple words e.g. pin, sad, tin, mad, hat, cap</a:t>
            </a:r>
          </a:p>
          <a:p>
            <a:endParaRPr lang="en-GB" sz="2200" b="1" dirty="0" smtClean="0">
              <a:latin typeface="Comic Sans MS" pitchFamily="66" charset="0"/>
            </a:endParaRPr>
          </a:p>
          <a:p>
            <a:endParaRPr lang="en-GB" sz="2200" b="1" dirty="0">
              <a:latin typeface="Comic Sans MS" pitchFamily="66" charset="0"/>
            </a:endParaRPr>
          </a:p>
          <a:p>
            <a:r>
              <a:rPr lang="en-GB" sz="2200" b="1" dirty="0" smtClean="0">
                <a:latin typeface="Comic Sans MS" pitchFamily="66" charset="0"/>
              </a:rPr>
              <a:t>Once </a:t>
            </a:r>
            <a:r>
              <a:rPr lang="en-GB" sz="2200" b="1" dirty="0">
                <a:latin typeface="Comic Sans MS" pitchFamily="66" charset="0"/>
              </a:rPr>
              <a:t>they can write simple words, they then </a:t>
            </a:r>
            <a:r>
              <a:rPr lang="en-GB" sz="2200" b="1" dirty="0" smtClean="0">
                <a:latin typeface="Comic Sans MS" pitchFamily="66" charset="0"/>
              </a:rPr>
              <a:t>need </a:t>
            </a:r>
            <a:r>
              <a:rPr lang="en-GB" sz="2200" b="1" dirty="0">
                <a:latin typeface="Comic Sans MS" pitchFamily="66" charset="0"/>
              </a:rPr>
              <a:t>to be challenged to write simple </a:t>
            </a:r>
            <a:r>
              <a:rPr lang="en-GB" sz="2200" b="1" dirty="0" smtClean="0">
                <a:latin typeface="Comic Sans MS" pitchFamily="66" charset="0"/>
              </a:rPr>
              <a:t>captions.</a:t>
            </a:r>
          </a:p>
          <a:p>
            <a:endParaRPr lang="en-GB" sz="2600" b="1" dirty="0">
              <a:latin typeface="Comic Sans MS" pitchFamily="66" charset="0"/>
            </a:endParaRPr>
          </a:p>
          <a:p>
            <a:endParaRPr lang="en-GB" dirty="0"/>
          </a:p>
        </p:txBody>
      </p:sp>
      <p:pic>
        <p:nvPicPr>
          <p:cNvPr id="4" name="Picture 3"/>
          <p:cNvPicPr>
            <a:picLocks noChangeAspect="1"/>
          </p:cNvPicPr>
          <p:nvPr/>
        </p:nvPicPr>
        <p:blipFill>
          <a:blip r:embed="rId2"/>
          <a:stretch>
            <a:fillRect/>
          </a:stretch>
        </p:blipFill>
        <p:spPr>
          <a:xfrm>
            <a:off x="3635896" y="116633"/>
            <a:ext cx="5390555" cy="2102800"/>
          </a:xfrm>
          <a:prstGeom prst="rect">
            <a:avLst/>
          </a:prstGeom>
        </p:spPr>
      </p:pic>
    </p:spTree>
    <p:extLst>
      <p:ext uri="{BB962C8B-B14F-4D97-AF65-F5344CB8AC3E}">
        <p14:creationId xmlns:p14="http://schemas.microsoft.com/office/powerpoint/2010/main" val="167133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effectLst>
                  <a:outerShdw blurRad="38100" dist="38100" dir="2700000" algn="tl">
                    <a:srgbClr val="000000">
                      <a:alpha val="43137"/>
                    </a:srgbClr>
                  </a:outerShdw>
                </a:effectLst>
                <a:latin typeface="Comic Sans MS" panose="030F0702030302020204" pitchFamily="66" charset="0"/>
              </a:rPr>
              <a:t>Digraphs and </a:t>
            </a:r>
            <a:r>
              <a:rPr lang="en-GB" sz="4000" b="1" u="sng" dirty="0" err="1" smtClean="0">
                <a:effectLst>
                  <a:outerShdw blurRad="38100" dist="38100" dir="2700000" algn="tl">
                    <a:srgbClr val="000000">
                      <a:alpha val="43137"/>
                    </a:srgbClr>
                  </a:outerShdw>
                </a:effectLst>
                <a:latin typeface="Comic Sans MS" panose="030F0702030302020204" pitchFamily="66" charset="0"/>
              </a:rPr>
              <a:t>Trigraphs</a:t>
            </a:r>
            <a:endParaRPr lang="en-GB" sz="4000" b="1" u="sng"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417638"/>
            <a:ext cx="8229600" cy="4819674"/>
          </a:xfrm>
        </p:spPr>
        <p:txBody>
          <a:bodyPr>
            <a:normAutofit fontScale="85000" lnSpcReduction="10000"/>
          </a:bodyPr>
          <a:lstStyle/>
          <a:p>
            <a:r>
              <a:rPr lang="en-GB" sz="2400" b="1" dirty="0" smtClean="0">
                <a:latin typeface="Comic Sans MS" panose="030F0702030302020204" pitchFamily="66" charset="0"/>
              </a:rPr>
              <a:t>Once the children have been taught their main phonemes, the children will then be taught the digraph and </a:t>
            </a:r>
            <a:r>
              <a:rPr lang="en-GB" sz="2400" b="1" dirty="0" err="1" smtClean="0">
                <a:latin typeface="Comic Sans MS" panose="030F0702030302020204" pitchFamily="66" charset="0"/>
              </a:rPr>
              <a:t>trigraph</a:t>
            </a:r>
            <a:r>
              <a:rPr lang="en-GB" sz="2400" b="1" dirty="0" smtClean="0">
                <a:latin typeface="Comic Sans MS" panose="030F0702030302020204" pitchFamily="66" charset="0"/>
              </a:rPr>
              <a:t> sounds. </a:t>
            </a:r>
          </a:p>
          <a:p>
            <a:endParaRPr lang="en-GB" sz="2400" b="1" dirty="0">
              <a:latin typeface="Comic Sans MS" panose="030F0702030302020204" pitchFamily="66" charset="0"/>
            </a:endParaRPr>
          </a:p>
          <a:p>
            <a:r>
              <a:rPr lang="en-GB" sz="2400" b="1" dirty="0" smtClean="0">
                <a:latin typeface="Comic Sans MS" panose="030F0702030302020204" pitchFamily="66" charset="0"/>
              </a:rPr>
              <a:t>A digraph sound contains two letters but it only makes one sound </a:t>
            </a:r>
          </a:p>
          <a:p>
            <a:endParaRPr lang="en-GB" sz="2400" b="1" dirty="0">
              <a:latin typeface="Comic Sans MS" panose="030F0702030302020204" pitchFamily="66" charset="0"/>
            </a:endParaRPr>
          </a:p>
          <a:p>
            <a:r>
              <a:rPr lang="en-GB" sz="2400" b="1" dirty="0" smtClean="0">
                <a:latin typeface="Comic Sans MS" panose="030F0702030302020204" pitchFamily="66" charset="0"/>
              </a:rPr>
              <a:t>Examples of digraphs are: </a:t>
            </a:r>
          </a:p>
          <a:p>
            <a:pPr marL="0" indent="0">
              <a:buNone/>
            </a:pPr>
            <a:r>
              <a:rPr lang="en-GB" sz="2400" b="1" dirty="0" smtClean="0">
                <a:latin typeface="Comic Sans MS" panose="030F0702030302020204" pitchFamily="66" charset="0"/>
              </a:rPr>
              <a:t>   </a:t>
            </a:r>
            <a:r>
              <a:rPr lang="en-GB" sz="2400" b="1" dirty="0" err="1" smtClean="0">
                <a:latin typeface="Comic Sans MS" panose="030F0702030302020204" pitchFamily="66" charset="0"/>
              </a:rPr>
              <a:t>ch</a:t>
            </a:r>
            <a:r>
              <a:rPr lang="en-GB" sz="2400" b="1" dirty="0">
                <a:latin typeface="Comic Sans MS" panose="030F0702030302020204" pitchFamily="66" charset="0"/>
              </a:rPr>
              <a:t> </a:t>
            </a:r>
            <a:r>
              <a:rPr lang="en-GB" sz="2400" b="1" dirty="0" smtClean="0">
                <a:latin typeface="Comic Sans MS" panose="030F0702030302020204" pitchFamily="66" charset="0"/>
              </a:rPr>
              <a:t>in chip, chin                  </a:t>
            </a:r>
            <a:r>
              <a:rPr lang="en-GB" sz="2400" b="1" dirty="0">
                <a:latin typeface="Comic Sans MS" panose="030F0702030302020204" pitchFamily="66" charset="0"/>
              </a:rPr>
              <a:t> </a:t>
            </a:r>
            <a:r>
              <a:rPr lang="en-GB" sz="2400" b="1" dirty="0" err="1">
                <a:latin typeface="Comic Sans MS" panose="030F0702030302020204" pitchFamily="66" charset="0"/>
              </a:rPr>
              <a:t>oo</a:t>
            </a:r>
            <a:r>
              <a:rPr lang="en-GB" sz="2400" b="1" dirty="0">
                <a:latin typeface="Comic Sans MS" panose="030F0702030302020204" pitchFamily="66" charset="0"/>
              </a:rPr>
              <a:t> in book, zoom </a:t>
            </a:r>
            <a:endParaRPr lang="en-GB" sz="2400" b="1" dirty="0" smtClean="0">
              <a:latin typeface="Comic Sans MS" panose="030F0702030302020204" pitchFamily="66" charset="0"/>
            </a:endParaRPr>
          </a:p>
          <a:p>
            <a:pPr marL="0" indent="0">
              <a:buNone/>
            </a:pPr>
            <a:r>
              <a:rPr lang="en-GB" sz="2400" b="1" dirty="0" smtClean="0">
                <a:latin typeface="Comic Sans MS" panose="030F0702030302020204" pitchFamily="66" charset="0"/>
              </a:rPr>
              <a:t>   </a:t>
            </a:r>
            <a:r>
              <a:rPr lang="en-GB" sz="2400" b="1" dirty="0" err="1" smtClean="0">
                <a:latin typeface="Comic Sans MS" panose="030F0702030302020204" pitchFamily="66" charset="0"/>
              </a:rPr>
              <a:t>sh</a:t>
            </a:r>
            <a:r>
              <a:rPr lang="en-GB" sz="2400" b="1" dirty="0">
                <a:latin typeface="Comic Sans MS" panose="030F0702030302020204" pitchFamily="66" charset="0"/>
              </a:rPr>
              <a:t> </a:t>
            </a:r>
            <a:r>
              <a:rPr lang="en-GB" sz="2400" b="1" dirty="0" smtClean="0">
                <a:latin typeface="Comic Sans MS" panose="030F0702030302020204" pitchFamily="66" charset="0"/>
              </a:rPr>
              <a:t>in shop, shed                  </a:t>
            </a:r>
            <a:r>
              <a:rPr lang="en-GB" sz="2400" b="1" dirty="0" err="1" smtClean="0">
                <a:latin typeface="Comic Sans MS" panose="030F0702030302020204" pitchFamily="66" charset="0"/>
              </a:rPr>
              <a:t>ar</a:t>
            </a:r>
            <a:r>
              <a:rPr lang="en-GB" sz="2400" b="1" dirty="0" smtClean="0">
                <a:latin typeface="Comic Sans MS" panose="030F0702030302020204" pitchFamily="66" charset="0"/>
              </a:rPr>
              <a:t> in park, shark</a:t>
            </a:r>
          </a:p>
          <a:p>
            <a:pPr marL="0" indent="0">
              <a:buNone/>
            </a:pPr>
            <a:r>
              <a:rPr lang="en-GB" sz="2400" b="1" dirty="0">
                <a:latin typeface="Comic Sans MS" panose="030F0702030302020204" pitchFamily="66" charset="0"/>
              </a:rPr>
              <a:t> </a:t>
            </a:r>
            <a:r>
              <a:rPr lang="en-GB" sz="2400" b="1" dirty="0" smtClean="0">
                <a:latin typeface="Comic Sans MS" panose="030F0702030302020204" pitchFamily="66" charset="0"/>
              </a:rPr>
              <a:t>  </a:t>
            </a:r>
            <a:r>
              <a:rPr lang="en-GB" sz="2400" b="1" dirty="0" err="1" smtClean="0">
                <a:latin typeface="Comic Sans MS" panose="030F0702030302020204" pitchFamily="66" charset="0"/>
              </a:rPr>
              <a:t>th</a:t>
            </a:r>
            <a:r>
              <a:rPr lang="en-GB" sz="2400" b="1" dirty="0" smtClean="0">
                <a:latin typeface="Comic Sans MS" panose="030F0702030302020204" pitchFamily="66" charset="0"/>
              </a:rPr>
              <a:t> in this, that                   or in fork, cork</a:t>
            </a:r>
          </a:p>
          <a:p>
            <a:pPr marL="0" indent="0">
              <a:buNone/>
            </a:pPr>
            <a:r>
              <a:rPr lang="en-GB" sz="2400" b="1" dirty="0">
                <a:latin typeface="Comic Sans MS" panose="030F0702030302020204" pitchFamily="66" charset="0"/>
              </a:rPr>
              <a:t> </a:t>
            </a:r>
            <a:r>
              <a:rPr lang="en-GB" sz="2400" b="1" dirty="0" smtClean="0">
                <a:latin typeface="Comic Sans MS" panose="030F0702030302020204" pitchFamily="66" charset="0"/>
              </a:rPr>
              <a:t>  ng in sing, bang                   </a:t>
            </a:r>
            <a:r>
              <a:rPr lang="en-GB" sz="2400" b="1" dirty="0" err="1" smtClean="0">
                <a:latin typeface="Comic Sans MS" panose="030F0702030302020204" pitchFamily="66" charset="0"/>
              </a:rPr>
              <a:t>ur</a:t>
            </a:r>
            <a:r>
              <a:rPr lang="en-GB" sz="2400" b="1" dirty="0" smtClean="0">
                <a:latin typeface="Comic Sans MS" panose="030F0702030302020204" pitchFamily="66" charset="0"/>
              </a:rPr>
              <a:t> in curl, hurt</a:t>
            </a:r>
          </a:p>
          <a:p>
            <a:pPr marL="0" indent="0">
              <a:buNone/>
            </a:pPr>
            <a:r>
              <a:rPr lang="en-GB" sz="2400" b="1" dirty="0">
                <a:latin typeface="Comic Sans MS" panose="030F0702030302020204" pitchFamily="66" charset="0"/>
              </a:rPr>
              <a:t> </a:t>
            </a:r>
            <a:r>
              <a:rPr lang="en-GB" sz="2400" b="1" dirty="0" smtClean="0">
                <a:latin typeface="Comic Sans MS" panose="030F0702030302020204" pitchFamily="66" charset="0"/>
              </a:rPr>
              <a:t>  </a:t>
            </a:r>
            <a:r>
              <a:rPr lang="en-GB" sz="2400" b="1" dirty="0" err="1" smtClean="0">
                <a:latin typeface="Comic Sans MS" panose="030F0702030302020204" pitchFamily="66" charset="0"/>
              </a:rPr>
              <a:t>ai</a:t>
            </a:r>
            <a:r>
              <a:rPr lang="en-GB" sz="2400" b="1" dirty="0">
                <a:latin typeface="Comic Sans MS" panose="030F0702030302020204" pitchFamily="66" charset="0"/>
              </a:rPr>
              <a:t> </a:t>
            </a:r>
            <a:r>
              <a:rPr lang="en-GB" sz="2400" b="1" dirty="0" smtClean="0">
                <a:latin typeface="Comic Sans MS" panose="030F0702030302020204" pitchFamily="66" charset="0"/>
              </a:rPr>
              <a:t>in rain, sail                     ow in down, towel</a:t>
            </a:r>
          </a:p>
          <a:p>
            <a:pPr marL="0" indent="0">
              <a:buNone/>
            </a:pPr>
            <a:r>
              <a:rPr lang="en-GB" sz="2400" b="1" dirty="0">
                <a:latin typeface="Comic Sans MS" panose="030F0702030302020204" pitchFamily="66" charset="0"/>
              </a:rPr>
              <a:t> </a:t>
            </a:r>
            <a:r>
              <a:rPr lang="en-GB" sz="2400" b="1" dirty="0" smtClean="0">
                <a:latin typeface="Comic Sans MS" panose="030F0702030302020204" pitchFamily="66" charset="0"/>
              </a:rPr>
              <a:t>  </a:t>
            </a:r>
            <a:r>
              <a:rPr lang="en-GB" sz="2400" b="1" dirty="0" err="1" smtClean="0">
                <a:latin typeface="Comic Sans MS" panose="030F0702030302020204" pitchFamily="66" charset="0"/>
              </a:rPr>
              <a:t>ee</a:t>
            </a:r>
            <a:r>
              <a:rPr lang="en-GB" sz="2400" b="1" dirty="0">
                <a:latin typeface="Comic Sans MS" panose="030F0702030302020204" pitchFamily="66" charset="0"/>
              </a:rPr>
              <a:t> </a:t>
            </a:r>
            <a:r>
              <a:rPr lang="en-GB" sz="2400" b="1" dirty="0" smtClean="0">
                <a:latin typeface="Comic Sans MS" panose="030F0702030302020204" pitchFamily="66" charset="0"/>
              </a:rPr>
              <a:t>in feet, meet                  oi in coin, soil</a:t>
            </a:r>
          </a:p>
          <a:p>
            <a:pPr marL="0" indent="0">
              <a:buNone/>
            </a:pPr>
            <a:r>
              <a:rPr lang="en-GB" sz="2400" b="1" dirty="0">
                <a:latin typeface="Comic Sans MS" panose="030F0702030302020204" pitchFamily="66" charset="0"/>
              </a:rPr>
              <a:t> </a:t>
            </a:r>
            <a:r>
              <a:rPr lang="en-GB" sz="2400" b="1" dirty="0" smtClean="0">
                <a:latin typeface="Comic Sans MS" panose="030F0702030302020204" pitchFamily="66" charset="0"/>
              </a:rPr>
              <a:t>  </a:t>
            </a:r>
            <a:r>
              <a:rPr lang="en-GB" sz="2400" b="1" dirty="0" err="1" smtClean="0">
                <a:latin typeface="Comic Sans MS" panose="030F0702030302020204" pitchFamily="66" charset="0"/>
              </a:rPr>
              <a:t>oa</a:t>
            </a:r>
            <a:r>
              <a:rPr lang="en-GB" sz="2400" b="1" dirty="0">
                <a:latin typeface="Comic Sans MS" panose="030F0702030302020204" pitchFamily="66" charset="0"/>
              </a:rPr>
              <a:t> </a:t>
            </a:r>
            <a:r>
              <a:rPr lang="en-GB" sz="2400" b="1" dirty="0" smtClean="0">
                <a:latin typeface="Comic Sans MS" panose="030F0702030302020204" pitchFamily="66" charset="0"/>
              </a:rPr>
              <a:t>in boat, float                  </a:t>
            </a:r>
            <a:r>
              <a:rPr lang="en-GB" sz="2400" b="1" dirty="0" err="1" smtClean="0">
                <a:latin typeface="Comic Sans MS" panose="030F0702030302020204" pitchFamily="66" charset="0"/>
              </a:rPr>
              <a:t>er</a:t>
            </a:r>
            <a:r>
              <a:rPr lang="en-GB" sz="2400" b="1" dirty="0" smtClean="0">
                <a:latin typeface="Comic Sans MS" panose="030F0702030302020204" pitchFamily="66" charset="0"/>
              </a:rPr>
              <a:t> in hammer, ladder</a:t>
            </a:r>
            <a:endParaRPr lang="en-GB" sz="2400" b="1" dirty="0">
              <a:latin typeface="Comic Sans MS" panose="030F0702030302020204" pitchFamily="66" charset="0"/>
            </a:endParaRPr>
          </a:p>
          <a:p>
            <a:pPr marL="0" indent="0">
              <a:buNone/>
            </a:pPr>
            <a:endParaRPr lang="en-GB" sz="2400" b="1" dirty="0" smtClean="0">
              <a:latin typeface="Comic Sans MS" panose="030F0702030302020204" pitchFamily="66" charset="0"/>
            </a:endParaRPr>
          </a:p>
          <a:p>
            <a:endParaRPr lang="en-GB" sz="2400" b="1" dirty="0">
              <a:latin typeface="Comic Sans MS" panose="030F0702030302020204" pitchFamily="66" charset="0"/>
            </a:endParaRPr>
          </a:p>
          <a:p>
            <a:endParaRPr lang="en-GB" sz="2400" b="1" dirty="0">
              <a:latin typeface="Comic Sans MS" panose="030F0702030302020204" pitchFamily="66" charset="0"/>
            </a:endParaRPr>
          </a:p>
        </p:txBody>
      </p:sp>
    </p:spTree>
    <p:extLst>
      <p:ext uri="{BB962C8B-B14F-4D97-AF65-F5344CB8AC3E}">
        <p14:creationId xmlns:p14="http://schemas.microsoft.com/office/powerpoint/2010/main" val="33959398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r>
              <a:rPr lang="en-GB" sz="2200" b="1" dirty="0">
                <a:latin typeface="Comic Sans MS" panose="030F0702030302020204" pitchFamily="66" charset="0"/>
              </a:rPr>
              <a:t>A </a:t>
            </a:r>
            <a:r>
              <a:rPr lang="en-GB" sz="2200" b="1" dirty="0" err="1">
                <a:latin typeface="Comic Sans MS" panose="030F0702030302020204" pitchFamily="66" charset="0"/>
              </a:rPr>
              <a:t>trigraph</a:t>
            </a:r>
            <a:r>
              <a:rPr lang="en-GB" sz="2200" b="1" dirty="0">
                <a:latin typeface="Comic Sans MS" panose="030F0702030302020204" pitchFamily="66" charset="0"/>
              </a:rPr>
              <a:t> sound contains three letters but it only makes one sound </a:t>
            </a:r>
          </a:p>
          <a:p>
            <a:endParaRPr lang="en-GB" sz="2200" b="1" dirty="0">
              <a:latin typeface="Comic Sans MS" panose="030F0702030302020204" pitchFamily="66" charset="0"/>
            </a:endParaRPr>
          </a:p>
          <a:p>
            <a:pPr marL="0" lvl="0" indent="0">
              <a:buNone/>
            </a:pPr>
            <a:r>
              <a:rPr lang="en-GB" sz="2200" b="1" dirty="0">
                <a:solidFill>
                  <a:prstClr val="black"/>
                </a:solidFill>
                <a:latin typeface="Comic Sans MS" panose="030F0702030302020204" pitchFamily="66" charset="0"/>
              </a:rPr>
              <a:t>   Examples of </a:t>
            </a:r>
            <a:r>
              <a:rPr lang="en-GB" sz="2200" b="1" dirty="0" err="1">
                <a:solidFill>
                  <a:prstClr val="black"/>
                </a:solidFill>
                <a:latin typeface="Comic Sans MS" panose="030F0702030302020204" pitchFamily="66" charset="0"/>
              </a:rPr>
              <a:t>trigraphs</a:t>
            </a:r>
            <a:r>
              <a:rPr lang="en-GB" sz="2200" b="1" dirty="0">
                <a:solidFill>
                  <a:prstClr val="black"/>
                </a:solidFill>
                <a:latin typeface="Comic Sans MS" panose="030F0702030302020204" pitchFamily="66" charset="0"/>
              </a:rPr>
              <a:t> are: </a:t>
            </a:r>
          </a:p>
          <a:p>
            <a:pPr marL="0" lvl="0" indent="0">
              <a:buNone/>
            </a:pPr>
            <a:r>
              <a:rPr lang="en-GB" sz="2200" b="1" dirty="0">
                <a:solidFill>
                  <a:prstClr val="black"/>
                </a:solidFill>
                <a:latin typeface="Comic Sans MS" panose="030F0702030302020204" pitchFamily="66" charset="0"/>
              </a:rPr>
              <a:t>   </a:t>
            </a:r>
            <a:r>
              <a:rPr lang="en-GB" sz="2200" b="1" dirty="0" err="1" smtClean="0">
                <a:solidFill>
                  <a:prstClr val="black"/>
                </a:solidFill>
                <a:latin typeface="Comic Sans MS" panose="030F0702030302020204" pitchFamily="66" charset="0"/>
              </a:rPr>
              <a:t>igh</a:t>
            </a:r>
            <a:r>
              <a:rPr lang="en-GB" sz="2200" b="1" dirty="0" smtClean="0">
                <a:solidFill>
                  <a:prstClr val="black"/>
                </a:solidFill>
                <a:latin typeface="Comic Sans MS" panose="030F0702030302020204" pitchFamily="66" charset="0"/>
              </a:rPr>
              <a:t> in light, fight, tonight </a:t>
            </a:r>
          </a:p>
          <a:p>
            <a:pPr marL="0" lvl="0" indent="0">
              <a:buNone/>
            </a:pPr>
            <a:r>
              <a:rPr lang="en-GB" sz="2200" b="1" dirty="0">
                <a:solidFill>
                  <a:prstClr val="black"/>
                </a:solidFill>
                <a:latin typeface="Comic Sans MS" panose="030F0702030302020204" pitchFamily="66" charset="0"/>
              </a:rPr>
              <a:t> </a:t>
            </a:r>
            <a:r>
              <a:rPr lang="en-GB" sz="2200" b="1" dirty="0" smtClean="0">
                <a:solidFill>
                  <a:prstClr val="black"/>
                </a:solidFill>
                <a:latin typeface="Comic Sans MS" panose="030F0702030302020204" pitchFamily="66" charset="0"/>
              </a:rPr>
              <a:t>  ear in near, tear </a:t>
            </a:r>
          </a:p>
          <a:p>
            <a:pPr marL="0" lvl="0" indent="0">
              <a:buNone/>
            </a:pPr>
            <a:r>
              <a:rPr lang="en-GB" sz="2200" b="1" dirty="0">
                <a:solidFill>
                  <a:prstClr val="black"/>
                </a:solidFill>
                <a:latin typeface="Comic Sans MS" panose="030F0702030302020204" pitchFamily="66" charset="0"/>
              </a:rPr>
              <a:t> </a:t>
            </a:r>
            <a:r>
              <a:rPr lang="en-GB" sz="2200" b="1" dirty="0" smtClean="0">
                <a:solidFill>
                  <a:prstClr val="black"/>
                </a:solidFill>
                <a:latin typeface="Comic Sans MS" panose="030F0702030302020204" pitchFamily="66" charset="0"/>
              </a:rPr>
              <a:t>  air in hair, pair </a:t>
            </a:r>
          </a:p>
          <a:p>
            <a:pPr marL="0" lvl="0" indent="0">
              <a:buNone/>
            </a:pPr>
            <a:r>
              <a:rPr lang="en-GB" sz="2200" b="1" dirty="0">
                <a:solidFill>
                  <a:prstClr val="black"/>
                </a:solidFill>
                <a:latin typeface="Comic Sans MS" panose="030F0702030302020204" pitchFamily="66" charset="0"/>
              </a:rPr>
              <a:t> </a:t>
            </a:r>
            <a:r>
              <a:rPr lang="en-GB" sz="2200" b="1" dirty="0" smtClean="0">
                <a:solidFill>
                  <a:prstClr val="black"/>
                </a:solidFill>
                <a:latin typeface="Comic Sans MS" panose="030F0702030302020204" pitchFamily="66" charset="0"/>
              </a:rPr>
              <a:t>  </a:t>
            </a:r>
            <a:r>
              <a:rPr lang="en-GB" sz="2200" b="1" dirty="0" err="1" smtClean="0">
                <a:solidFill>
                  <a:prstClr val="black"/>
                </a:solidFill>
                <a:latin typeface="Comic Sans MS" panose="030F0702030302020204" pitchFamily="66" charset="0"/>
              </a:rPr>
              <a:t>ure</a:t>
            </a:r>
            <a:r>
              <a:rPr lang="en-GB" sz="2200" b="1" dirty="0" smtClean="0">
                <a:solidFill>
                  <a:prstClr val="black"/>
                </a:solidFill>
                <a:latin typeface="Comic Sans MS" panose="030F0702030302020204" pitchFamily="66" charset="0"/>
              </a:rPr>
              <a:t> in pure, cure </a:t>
            </a:r>
          </a:p>
          <a:p>
            <a:pPr marL="0" lvl="0" indent="0">
              <a:buNone/>
            </a:pPr>
            <a:endParaRPr lang="en-GB" sz="2200" b="1" dirty="0">
              <a:solidFill>
                <a:prstClr val="black"/>
              </a:solidFill>
              <a:latin typeface="Comic Sans MS" panose="030F0702030302020204" pitchFamily="66" charset="0"/>
            </a:endParaRPr>
          </a:p>
          <a:p>
            <a:endParaRPr lang="en-GB" dirty="0"/>
          </a:p>
        </p:txBody>
      </p:sp>
    </p:spTree>
    <p:extLst>
      <p:ext uri="{BB962C8B-B14F-4D97-AF65-F5344CB8AC3E}">
        <p14:creationId xmlns:p14="http://schemas.microsoft.com/office/powerpoint/2010/main" val="3026251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lnSpcReduction="20000"/>
          </a:bodyPr>
          <a:lstStyle/>
          <a:p>
            <a:r>
              <a:rPr lang="en-GB" sz="2400" b="1" dirty="0" smtClean="0">
                <a:latin typeface="Comic Sans MS" panose="030F0702030302020204" pitchFamily="66" charset="0"/>
              </a:rPr>
              <a:t>The children initially find using the digraph and </a:t>
            </a:r>
            <a:r>
              <a:rPr lang="en-GB" sz="2400" b="1" dirty="0" err="1" smtClean="0">
                <a:latin typeface="Comic Sans MS" panose="030F0702030302020204" pitchFamily="66" charset="0"/>
              </a:rPr>
              <a:t>trigraph</a:t>
            </a:r>
            <a:r>
              <a:rPr lang="en-GB" sz="2400" b="1" dirty="0" smtClean="0">
                <a:latin typeface="Comic Sans MS" panose="030F0702030302020204" pitchFamily="66" charset="0"/>
              </a:rPr>
              <a:t> sounds challenging. </a:t>
            </a:r>
          </a:p>
          <a:p>
            <a:endParaRPr lang="en-GB" sz="2400" b="1" dirty="0">
              <a:latin typeface="Comic Sans MS" panose="030F0702030302020204" pitchFamily="66" charset="0"/>
            </a:endParaRPr>
          </a:p>
          <a:p>
            <a:r>
              <a:rPr lang="en-GB" sz="2400" b="1" dirty="0" smtClean="0">
                <a:latin typeface="Comic Sans MS" panose="030F0702030302020204" pitchFamily="66" charset="0"/>
              </a:rPr>
              <a:t>Sound buttons can really help the children to understand these.</a:t>
            </a:r>
          </a:p>
          <a:p>
            <a:endParaRPr lang="en-GB" sz="2400" b="1" dirty="0">
              <a:latin typeface="Comic Sans MS" panose="030F0702030302020204" pitchFamily="66" charset="0"/>
            </a:endParaRPr>
          </a:p>
          <a:p>
            <a:r>
              <a:rPr lang="en-GB" sz="2400" b="1" dirty="0" smtClean="0">
                <a:latin typeface="Comic Sans MS" panose="030F0702030302020204" pitchFamily="66" charset="0"/>
              </a:rPr>
              <a:t>For single phonemes, children are taught to use a dot under the phonemes </a:t>
            </a:r>
          </a:p>
          <a:p>
            <a:endParaRPr lang="en-GB" sz="2400" b="1" dirty="0">
              <a:latin typeface="Comic Sans MS" panose="030F0702030302020204" pitchFamily="66" charset="0"/>
            </a:endParaRPr>
          </a:p>
          <a:p>
            <a:pPr marL="0" indent="0">
              <a:buNone/>
            </a:pPr>
            <a:r>
              <a:rPr lang="en-GB" sz="2400" b="1" dirty="0">
                <a:latin typeface="Comic Sans MS" panose="030F0702030302020204" pitchFamily="66" charset="0"/>
              </a:rPr>
              <a:t> </a:t>
            </a:r>
            <a:r>
              <a:rPr lang="en-GB" sz="2400" b="1" dirty="0" smtClean="0">
                <a:latin typeface="Comic Sans MS" panose="030F0702030302020204" pitchFamily="66" charset="0"/>
              </a:rPr>
              <a:t>  leg         cup        fog       pet</a:t>
            </a:r>
          </a:p>
          <a:p>
            <a:pPr marL="0" indent="0">
              <a:buNone/>
            </a:pPr>
            <a:r>
              <a:rPr lang="en-GB" sz="2400" b="1" dirty="0">
                <a:latin typeface="Comic Sans MS" panose="030F0702030302020204" pitchFamily="66" charset="0"/>
              </a:rPr>
              <a:t> </a:t>
            </a:r>
            <a:r>
              <a:rPr lang="en-GB" sz="2400" b="1" dirty="0" smtClean="0">
                <a:latin typeface="Comic Sans MS" panose="030F0702030302020204" pitchFamily="66" charset="0"/>
              </a:rPr>
              <a:t>  ...         ...         ...        ...</a:t>
            </a:r>
          </a:p>
          <a:p>
            <a:endParaRPr lang="en-GB" sz="2400" b="1" dirty="0">
              <a:latin typeface="Comic Sans MS" panose="030F0702030302020204" pitchFamily="66" charset="0"/>
            </a:endParaRPr>
          </a:p>
          <a:p>
            <a:r>
              <a:rPr lang="en-GB" sz="2400" b="1" dirty="0" smtClean="0">
                <a:latin typeface="Comic Sans MS" panose="030F0702030302020204" pitchFamily="66" charset="0"/>
              </a:rPr>
              <a:t>For digraphs, children are taught to use a line under the digraph </a:t>
            </a:r>
          </a:p>
          <a:p>
            <a:endParaRPr lang="en-GB" sz="2400" b="1" dirty="0">
              <a:latin typeface="Comic Sans MS" panose="030F0702030302020204" pitchFamily="66" charset="0"/>
            </a:endParaRPr>
          </a:p>
          <a:p>
            <a:pPr marL="0" indent="0">
              <a:buNone/>
            </a:pPr>
            <a:r>
              <a:rPr lang="en-GB" sz="2400" b="1" dirty="0" smtClean="0">
                <a:latin typeface="Comic Sans MS" panose="030F0702030302020204" pitchFamily="66" charset="0"/>
              </a:rPr>
              <a:t>   shop          night        park         soap</a:t>
            </a:r>
          </a:p>
          <a:p>
            <a:pPr marL="0" indent="0">
              <a:buNone/>
            </a:pPr>
            <a:r>
              <a:rPr lang="en-GB" sz="2400" b="1" dirty="0">
                <a:latin typeface="Comic Sans MS" panose="030F0702030302020204" pitchFamily="66" charset="0"/>
              </a:rPr>
              <a:t> </a:t>
            </a:r>
            <a:r>
              <a:rPr lang="en-GB" sz="2400" b="1" dirty="0" smtClean="0">
                <a:latin typeface="Comic Sans MS" panose="030F0702030302020204" pitchFamily="66" charset="0"/>
              </a:rPr>
              <a:t>  _ ..           .__.        . _ .         ._ .</a:t>
            </a:r>
          </a:p>
          <a:p>
            <a:pPr marL="0" indent="0">
              <a:buNone/>
            </a:pPr>
            <a:endParaRPr lang="en-GB" sz="2400" b="1" dirty="0" smtClean="0">
              <a:latin typeface="Comic Sans MS" panose="030F0702030302020204" pitchFamily="66" charset="0"/>
            </a:endParaRPr>
          </a:p>
          <a:p>
            <a:endParaRPr lang="en-GB" sz="2400" b="1" dirty="0">
              <a:latin typeface="Comic Sans MS" panose="030F0702030302020204" pitchFamily="66" charset="0"/>
            </a:endParaRPr>
          </a:p>
          <a:p>
            <a:endParaRPr lang="en-GB" sz="2400" b="1" dirty="0" smtClean="0">
              <a:latin typeface="Comic Sans MS" panose="030F0702030302020204" pitchFamily="66" charset="0"/>
            </a:endParaRPr>
          </a:p>
          <a:p>
            <a:endParaRPr lang="en-GB" sz="2400" b="1" dirty="0">
              <a:latin typeface="Comic Sans MS" panose="030F0702030302020204" pitchFamily="66" charset="0"/>
            </a:endParaRPr>
          </a:p>
          <a:p>
            <a:endParaRPr lang="en-GB" sz="2400" b="1" dirty="0">
              <a:latin typeface="Comic Sans MS" panose="030F0702030302020204" pitchFamily="66" charset="0"/>
            </a:endParaRPr>
          </a:p>
        </p:txBody>
      </p:sp>
    </p:spTree>
    <p:extLst>
      <p:ext uri="{BB962C8B-B14F-4D97-AF65-F5344CB8AC3E}">
        <p14:creationId xmlns:p14="http://schemas.microsoft.com/office/powerpoint/2010/main" val="3029675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r>
              <a:rPr lang="en-GB" sz="2200" b="1" dirty="0" smtClean="0">
                <a:latin typeface="Comic Sans MS" panose="030F0702030302020204" pitchFamily="66" charset="0"/>
              </a:rPr>
              <a:t>Children are given opportunities to practise reading and writing words containing these sounds</a:t>
            </a:r>
            <a:r>
              <a:rPr lang="en-GB" sz="2400" b="1" dirty="0" smtClean="0">
                <a:latin typeface="Comic Sans MS" panose="030F0702030302020204" pitchFamily="66" charset="0"/>
              </a:rPr>
              <a:t>. </a:t>
            </a:r>
          </a:p>
          <a:p>
            <a:endParaRPr lang="en-GB" sz="2400" b="1" dirty="0">
              <a:latin typeface="Comic Sans MS" panose="030F0702030302020204" pitchFamily="66" charset="0"/>
            </a:endParaRPr>
          </a:p>
          <a:p>
            <a:endParaRPr lang="en-GB" sz="2400" b="1" dirty="0" smtClean="0">
              <a:latin typeface="Comic Sans MS" panose="030F0702030302020204" pitchFamily="66" charset="0"/>
            </a:endParaRPr>
          </a:p>
          <a:p>
            <a:endParaRPr lang="en-GB" dirty="0"/>
          </a:p>
          <a:p>
            <a:endParaRPr lang="en-GB" dirty="0"/>
          </a:p>
        </p:txBody>
      </p:sp>
    </p:spTree>
    <p:extLst>
      <p:ext uri="{BB962C8B-B14F-4D97-AF65-F5344CB8AC3E}">
        <p14:creationId xmlns:p14="http://schemas.microsoft.com/office/powerpoint/2010/main" val="13097289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latin typeface="Comic Sans MS" panose="030F0702030302020204" pitchFamily="66" charset="0"/>
              </a:rPr>
              <a:t>Reading </a:t>
            </a:r>
            <a:endParaRPr lang="en-GB" sz="4000" b="1" u="sng" dirty="0">
              <a:latin typeface="Comic Sans MS" panose="030F0702030302020204" pitchFamily="66" charset="0"/>
            </a:endParaRPr>
          </a:p>
        </p:txBody>
      </p:sp>
      <p:sp>
        <p:nvSpPr>
          <p:cNvPr id="3" name="Content Placeholder 2"/>
          <p:cNvSpPr>
            <a:spLocks noGrp="1"/>
          </p:cNvSpPr>
          <p:nvPr>
            <p:ph idx="1"/>
          </p:nvPr>
        </p:nvSpPr>
        <p:spPr>
          <a:xfrm>
            <a:off x="457200" y="1600200"/>
            <a:ext cx="8229600" cy="4853136"/>
          </a:xfrm>
        </p:spPr>
        <p:txBody>
          <a:bodyPr>
            <a:normAutofit/>
          </a:bodyPr>
          <a:lstStyle/>
          <a:p>
            <a:pPr algn="just"/>
            <a:r>
              <a:rPr lang="en-GB" sz="2000" b="1" dirty="0" smtClean="0">
                <a:latin typeface="Comic Sans MS" panose="030F0702030302020204" pitchFamily="66" charset="0"/>
              </a:rPr>
              <a:t>To develop the children's reading skills, the children will have guided reading sessions at school. We are aiming for a minimum of 2 times a week.  </a:t>
            </a:r>
          </a:p>
          <a:p>
            <a:pPr algn="just"/>
            <a:endParaRPr lang="en-GB" sz="2000" b="1" dirty="0">
              <a:latin typeface="Comic Sans MS" panose="030F0702030302020204" pitchFamily="66" charset="0"/>
            </a:endParaRPr>
          </a:p>
          <a:p>
            <a:pPr algn="just"/>
            <a:r>
              <a:rPr lang="en-GB" sz="2000" b="1" dirty="0" smtClean="0">
                <a:latin typeface="Comic Sans MS" panose="030F0702030302020204" pitchFamily="66" charset="0"/>
              </a:rPr>
              <a:t>The children will have the opportunity to develop their reading skills through the application of their phonics knowledge. </a:t>
            </a:r>
          </a:p>
          <a:p>
            <a:pPr algn="just"/>
            <a:endParaRPr lang="en-GB" sz="2000" b="1" dirty="0">
              <a:latin typeface="Comic Sans MS" panose="030F0702030302020204" pitchFamily="66" charset="0"/>
            </a:endParaRPr>
          </a:p>
          <a:p>
            <a:pPr algn="just"/>
            <a:r>
              <a:rPr lang="en-GB" sz="2000" b="1" dirty="0" smtClean="0">
                <a:latin typeface="Comic Sans MS" panose="030F0702030302020204" pitchFamily="66" charset="0"/>
              </a:rPr>
              <a:t>The children will have the opportunity to develop new vocabulary through the application of their phonics knowledge. </a:t>
            </a:r>
          </a:p>
          <a:p>
            <a:pPr algn="just"/>
            <a:endParaRPr lang="en-GB" sz="2000" b="1" dirty="0">
              <a:latin typeface="Comic Sans MS" panose="030F0702030302020204" pitchFamily="66" charset="0"/>
            </a:endParaRPr>
          </a:p>
          <a:p>
            <a:pPr algn="just"/>
            <a:r>
              <a:rPr lang="en-GB" sz="2000" b="1" dirty="0" smtClean="0">
                <a:latin typeface="Comic Sans MS" panose="030F0702030302020204" pitchFamily="66" charset="0"/>
              </a:rPr>
              <a:t>The children will have the opportunity to develop their understanding of what they are reading. </a:t>
            </a:r>
          </a:p>
        </p:txBody>
      </p:sp>
    </p:spTree>
    <p:extLst>
      <p:ext uri="{BB962C8B-B14F-4D97-AF65-F5344CB8AC3E}">
        <p14:creationId xmlns:p14="http://schemas.microsoft.com/office/powerpoint/2010/main" val="11654405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latin typeface="Comic Sans MS" panose="030F0702030302020204" pitchFamily="66" charset="0"/>
              </a:rPr>
              <a:t>Writing -  </a:t>
            </a:r>
            <a:r>
              <a:rPr lang="en-GB" sz="4000" b="1" u="sng" dirty="0">
                <a:effectLst>
                  <a:outerShdw blurRad="38100" dist="38100" dir="2700000" algn="tl">
                    <a:srgbClr val="000000">
                      <a:alpha val="43137"/>
                    </a:srgbClr>
                  </a:outerShdw>
                </a:effectLst>
              </a:rPr>
              <a:t>Do’s</a:t>
            </a:r>
            <a:endParaRPr lang="en-GB" sz="4000" b="1" u="sng" dirty="0">
              <a:latin typeface="Comic Sans MS" panose="030F0702030302020204" pitchFamily="66" charset="0"/>
            </a:endParaRPr>
          </a:p>
        </p:txBody>
      </p:sp>
      <p:sp>
        <p:nvSpPr>
          <p:cNvPr id="3" name="Content Placeholder 2"/>
          <p:cNvSpPr>
            <a:spLocks noGrp="1"/>
          </p:cNvSpPr>
          <p:nvPr>
            <p:ph idx="1"/>
          </p:nvPr>
        </p:nvSpPr>
        <p:spPr>
          <a:xfrm>
            <a:off x="457200" y="1600200"/>
            <a:ext cx="8229600" cy="5069160"/>
          </a:xfrm>
        </p:spPr>
        <p:txBody>
          <a:bodyPr>
            <a:normAutofit/>
          </a:bodyPr>
          <a:lstStyle/>
          <a:p>
            <a:endParaRPr lang="en-GB" sz="2200" b="1" dirty="0" smtClean="0">
              <a:latin typeface="Comic Sans MS" panose="030F0702030302020204" pitchFamily="66" charset="0"/>
            </a:endParaRPr>
          </a:p>
          <a:p>
            <a:endParaRPr lang="en-GB" sz="2200" b="1" dirty="0">
              <a:latin typeface="Comic Sans MS" panose="030F0702030302020204" pitchFamily="66" charset="0"/>
            </a:endParaRPr>
          </a:p>
          <a:p>
            <a:r>
              <a:rPr lang="en-GB" sz="2200" b="1" dirty="0" smtClean="0">
                <a:latin typeface="Comic Sans MS" panose="030F0702030302020204" pitchFamily="66" charset="0"/>
              </a:rPr>
              <a:t>Children will have the opportunity to explore writing in fun and creative ways </a:t>
            </a:r>
          </a:p>
          <a:p>
            <a:endParaRPr lang="en-GB" sz="2200" b="1" dirty="0">
              <a:latin typeface="Comic Sans MS" panose="030F0702030302020204" pitchFamily="66" charset="0"/>
            </a:endParaRPr>
          </a:p>
          <a:p>
            <a:r>
              <a:rPr lang="en-GB" sz="2200" b="1" dirty="0" smtClean="0">
                <a:latin typeface="Comic Sans MS" panose="030F0702030302020204" pitchFamily="66" charset="0"/>
              </a:rPr>
              <a:t>Children can do the following: </a:t>
            </a:r>
          </a:p>
          <a:p>
            <a:endParaRPr lang="en-GB" sz="2200" b="1" dirty="0">
              <a:latin typeface="Comic Sans MS" panose="030F0702030302020204" pitchFamily="66" charset="0"/>
            </a:endParaRPr>
          </a:p>
          <a:p>
            <a:pPr marL="0" indent="0">
              <a:buNone/>
            </a:pPr>
            <a:r>
              <a:rPr lang="en-GB" sz="2200" b="1" dirty="0">
                <a:latin typeface="Comic Sans MS" panose="030F0702030302020204" pitchFamily="66" charset="0"/>
              </a:rPr>
              <a:t> </a:t>
            </a:r>
            <a:r>
              <a:rPr lang="en-GB" sz="2200" b="1" dirty="0" smtClean="0">
                <a:latin typeface="Comic Sans MS" panose="030F0702030302020204" pitchFamily="66" charset="0"/>
              </a:rPr>
              <a:t>  write shopping lists for parents </a:t>
            </a:r>
          </a:p>
          <a:p>
            <a:pPr marL="0" indent="0">
              <a:buNone/>
            </a:pPr>
            <a:r>
              <a:rPr lang="en-GB" sz="2200" b="1" dirty="0">
                <a:latin typeface="Comic Sans MS" panose="030F0702030302020204" pitchFamily="66" charset="0"/>
              </a:rPr>
              <a:t> </a:t>
            </a:r>
            <a:r>
              <a:rPr lang="en-GB" sz="2200" b="1" dirty="0" smtClean="0">
                <a:latin typeface="Comic Sans MS" panose="030F0702030302020204" pitchFamily="66" charset="0"/>
              </a:rPr>
              <a:t>  write cards for family members</a:t>
            </a:r>
          </a:p>
          <a:p>
            <a:pPr marL="0" indent="0">
              <a:buNone/>
            </a:pPr>
            <a:r>
              <a:rPr lang="en-GB" sz="2200" b="1" dirty="0">
                <a:latin typeface="Comic Sans MS" panose="030F0702030302020204" pitchFamily="66" charset="0"/>
              </a:rPr>
              <a:t> </a:t>
            </a:r>
            <a:r>
              <a:rPr lang="en-GB" sz="2200" b="1" dirty="0" smtClean="0">
                <a:latin typeface="Comic Sans MS" panose="030F0702030302020204" pitchFamily="66" charset="0"/>
              </a:rPr>
              <a:t>  write letters to favourite characters </a:t>
            </a:r>
          </a:p>
          <a:p>
            <a:pPr marL="0" indent="0">
              <a:buNone/>
            </a:pPr>
            <a:r>
              <a:rPr lang="en-GB" sz="2200" b="1" dirty="0">
                <a:latin typeface="Comic Sans MS" panose="030F0702030302020204" pitchFamily="66" charset="0"/>
              </a:rPr>
              <a:t> </a:t>
            </a:r>
            <a:r>
              <a:rPr lang="en-GB" sz="2200" b="1" dirty="0" smtClean="0">
                <a:latin typeface="Comic Sans MS" panose="030F0702030302020204" pitchFamily="66" charset="0"/>
              </a:rPr>
              <a:t>  write recipes for things cooked </a:t>
            </a:r>
          </a:p>
          <a:p>
            <a:pPr marL="0" indent="0">
              <a:buNone/>
            </a:pPr>
            <a:r>
              <a:rPr lang="en-GB" sz="2200" b="1" dirty="0" smtClean="0">
                <a:latin typeface="Comic Sans MS" panose="030F0702030302020204" pitchFamily="66" charset="0"/>
              </a:rPr>
              <a:t>   write labels for models they might make </a:t>
            </a:r>
          </a:p>
          <a:p>
            <a:pPr marL="0" indent="0">
              <a:buNone/>
            </a:pPr>
            <a:endParaRPr lang="en-GB" sz="2200" b="1" dirty="0">
              <a:latin typeface="Comic Sans MS" panose="030F0702030302020204" pitchFamily="66" charset="0"/>
            </a:endParaRPr>
          </a:p>
          <a:p>
            <a:pPr marL="0" indent="0">
              <a:buNone/>
            </a:pPr>
            <a:endParaRPr lang="en-GB" sz="2200" b="1" dirty="0">
              <a:latin typeface="Comic Sans MS" panose="030F0702030302020204" pitchFamily="66" charset="0"/>
            </a:endParaRPr>
          </a:p>
          <a:p>
            <a:pPr marL="0" indent="0">
              <a:buNone/>
            </a:pPr>
            <a:endParaRPr lang="en-GB" sz="2200" b="1"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57200" y="116632"/>
            <a:ext cx="2143125" cy="2143125"/>
          </a:xfrm>
          <a:prstGeom prst="rect">
            <a:avLst/>
          </a:prstGeom>
        </p:spPr>
      </p:pic>
      <p:pic>
        <p:nvPicPr>
          <p:cNvPr id="5" name="Picture 4"/>
          <p:cNvPicPr>
            <a:picLocks noChangeAspect="1"/>
          </p:cNvPicPr>
          <p:nvPr/>
        </p:nvPicPr>
        <p:blipFill>
          <a:blip r:embed="rId2"/>
          <a:stretch>
            <a:fillRect/>
          </a:stretch>
        </p:blipFill>
        <p:spPr>
          <a:xfrm>
            <a:off x="6660232" y="93660"/>
            <a:ext cx="2143125" cy="2143125"/>
          </a:xfrm>
          <a:prstGeom prst="rect">
            <a:avLst/>
          </a:prstGeom>
        </p:spPr>
      </p:pic>
    </p:spTree>
    <p:extLst>
      <p:ext uri="{BB962C8B-B14F-4D97-AF65-F5344CB8AC3E}">
        <p14:creationId xmlns:p14="http://schemas.microsoft.com/office/powerpoint/2010/main" val="31157156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a:bodyPr>
          <a:lstStyle/>
          <a:p>
            <a:r>
              <a:rPr lang="en-GB" sz="2000" b="1" dirty="0" smtClean="0">
                <a:latin typeface="Comic Sans MS" panose="030F0702030302020204" pitchFamily="66" charset="0"/>
              </a:rPr>
              <a:t>Let children write things as they hear them </a:t>
            </a:r>
          </a:p>
          <a:p>
            <a:pPr marL="0" indent="0">
              <a:buNone/>
            </a:pPr>
            <a:r>
              <a:rPr lang="en-GB" sz="2000" b="1" dirty="0" smtClean="0">
                <a:latin typeface="Comic Sans MS" panose="030F0702030302020204" pitchFamily="66" charset="0"/>
              </a:rPr>
              <a:t> </a:t>
            </a:r>
          </a:p>
          <a:p>
            <a:pPr marL="0" indent="0">
              <a:buNone/>
            </a:pPr>
            <a:r>
              <a:rPr lang="en-GB" sz="2000" b="1" dirty="0" smtClean="0">
                <a:latin typeface="Comic Sans MS" panose="030F0702030302020204" pitchFamily="66" charset="0"/>
              </a:rPr>
              <a:t>   e.g. sugar – a child might write </a:t>
            </a:r>
            <a:r>
              <a:rPr lang="en-GB" sz="2000" b="1" dirty="0" err="1" smtClean="0">
                <a:latin typeface="Comic Sans MS" panose="030F0702030302020204" pitchFamily="66" charset="0"/>
              </a:rPr>
              <a:t>shoogar</a:t>
            </a:r>
            <a:r>
              <a:rPr lang="en-GB" sz="2000" b="1" dirty="0" smtClean="0">
                <a:latin typeface="Comic Sans MS" panose="030F0702030302020204" pitchFamily="66" charset="0"/>
              </a:rPr>
              <a:t> </a:t>
            </a:r>
          </a:p>
          <a:p>
            <a:pPr marL="0" indent="0">
              <a:buNone/>
            </a:pPr>
            <a:r>
              <a:rPr lang="en-GB" sz="2000" b="1" dirty="0" smtClean="0">
                <a:latin typeface="Comic Sans MS" panose="030F0702030302020204" pitchFamily="66" charset="0"/>
              </a:rPr>
              <a:t>         ladybird – a child might write </a:t>
            </a:r>
            <a:r>
              <a:rPr lang="en-GB" sz="2000" b="1" dirty="0" err="1" smtClean="0">
                <a:latin typeface="Comic Sans MS" panose="030F0702030302020204" pitchFamily="66" charset="0"/>
              </a:rPr>
              <a:t>ladeeburd</a:t>
            </a:r>
            <a:r>
              <a:rPr lang="en-GB" sz="2000" b="1" dirty="0" smtClean="0">
                <a:latin typeface="Comic Sans MS" panose="030F0702030302020204" pitchFamily="66" charset="0"/>
              </a:rPr>
              <a:t> </a:t>
            </a:r>
            <a:endParaRPr lang="en-GB" sz="2000" b="1" dirty="0">
              <a:latin typeface="Comic Sans MS" panose="030F0702030302020204" pitchFamily="66" charset="0"/>
            </a:endParaRPr>
          </a:p>
          <a:p>
            <a:pPr marL="0" indent="0">
              <a:buNone/>
            </a:pPr>
            <a:r>
              <a:rPr lang="en-GB" sz="2000" b="1" dirty="0" smtClean="0">
                <a:latin typeface="Comic Sans MS" panose="030F0702030302020204" pitchFamily="66" charset="0"/>
              </a:rPr>
              <a:t>         </a:t>
            </a:r>
          </a:p>
          <a:p>
            <a:pPr marL="0" indent="0">
              <a:buNone/>
            </a:pPr>
            <a:endParaRPr lang="en-GB" sz="2000" b="1" dirty="0">
              <a:latin typeface="Comic Sans MS" panose="030F0702030302020204" pitchFamily="66" charset="0"/>
            </a:endParaRPr>
          </a:p>
          <a:p>
            <a:pPr marL="0" indent="0">
              <a:buNone/>
            </a:pPr>
            <a:endParaRPr lang="en-GB" sz="2000" b="1" dirty="0" smtClean="0">
              <a:latin typeface="Comic Sans MS" panose="030F0702030302020204" pitchFamily="66" charset="0"/>
            </a:endParaRPr>
          </a:p>
          <a:p>
            <a:r>
              <a:rPr lang="en-GB" sz="2000" b="1" dirty="0" smtClean="0">
                <a:latin typeface="Comic Sans MS" panose="030F0702030302020204" pitchFamily="66" charset="0"/>
              </a:rPr>
              <a:t>It is all about the application of what they have learnt </a:t>
            </a:r>
          </a:p>
          <a:p>
            <a:pPr marL="0" indent="0">
              <a:buNone/>
            </a:pPr>
            <a:r>
              <a:rPr lang="en-GB" sz="2000" b="1" dirty="0">
                <a:latin typeface="Comic Sans MS" panose="030F0702030302020204" pitchFamily="66" charset="0"/>
              </a:rPr>
              <a:t> </a:t>
            </a:r>
            <a:r>
              <a:rPr lang="en-GB" sz="2000" b="1" dirty="0" smtClean="0">
                <a:latin typeface="Comic Sans MS" panose="030F0702030302020204" pitchFamily="66" charset="0"/>
              </a:rPr>
              <a:t>        </a:t>
            </a:r>
            <a:endParaRPr lang="en-GB" sz="2000" b="1" dirty="0">
              <a:latin typeface="Comic Sans MS" panose="030F0702030302020204" pitchFamily="66" charset="0"/>
            </a:endParaRPr>
          </a:p>
        </p:txBody>
      </p:sp>
    </p:spTree>
    <p:extLst>
      <p:ext uri="{BB962C8B-B14F-4D97-AF65-F5344CB8AC3E}">
        <p14:creationId xmlns:p14="http://schemas.microsoft.com/office/powerpoint/2010/main" val="4108975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rPr>
              <a:t>Do’s</a:t>
            </a:r>
            <a:endParaRPr lang="en-GB" b="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r>
              <a:rPr lang="en-GB" sz="2400" dirty="0" smtClean="0">
                <a:latin typeface="Comic Sans MS" pitchFamily="66" charset="0"/>
              </a:rPr>
              <a:t>Encourage your child to use their sounds to label pictures they draw – praise them for everything they do. Remember they are 4 years old – it does not need to be perfect!!!!!</a:t>
            </a:r>
          </a:p>
          <a:p>
            <a:pPr marL="0" indent="0">
              <a:buNone/>
            </a:pPr>
            <a:endParaRPr lang="en-GB" sz="2400" dirty="0" smtClean="0">
              <a:latin typeface="Comic Sans MS" pitchFamily="66" charset="0"/>
            </a:endParaRPr>
          </a:p>
          <a:p>
            <a:r>
              <a:rPr lang="en-GB" sz="2400" dirty="0" smtClean="0">
                <a:latin typeface="Comic Sans MS" pitchFamily="66" charset="0"/>
              </a:rPr>
              <a:t>Give your child lots of praise for any attempts at writing – even if it is a scribble</a:t>
            </a:r>
          </a:p>
          <a:p>
            <a:endParaRPr lang="en-GB" sz="2400" dirty="0">
              <a:latin typeface="Comic Sans MS" pitchFamily="66" charset="0"/>
            </a:endParaRPr>
          </a:p>
          <a:p>
            <a:r>
              <a:rPr lang="en-GB" sz="2400" dirty="0" smtClean="0">
                <a:latin typeface="Comic Sans MS" pitchFamily="66" charset="0"/>
              </a:rPr>
              <a:t>Ask your child to help them write you a shopping list </a:t>
            </a:r>
          </a:p>
          <a:p>
            <a:endParaRPr lang="en-GB" sz="2400" dirty="0">
              <a:latin typeface="Comic Sans MS" pitchFamily="66" charset="0"/>
            </a:endParaRPr>
          </a:p>
          <a:p>
            <a:r>
              <a:rPr lang="en-GB" sz="2400" dirty="0" smtClean="0">
                <a:latin typeface="Comic Sans MS" pitchFamily="66" charset="0"/>
              </a:rPr>
              <a:t>Practice writing cards to family and friends</a:t>
            </a:r>
          </a:p>
          <a:p>
            <a:endParaRPr lang="en-GB" sz="2400" dirty="0">
              <a:latin typeface="Comic Sans MS" pitchFamily="66" charset="0"/>
            </a:endParaRPr>
          </a:p>
          <a:p>
            <a:r>
              <a:rPr lang="en-GB" sz="2400" dirty="0" smtClean="0">
                <a:latin typeface="Comic Sans MS" pitchFamily="66" charset="0"/>
              </a:rPr>
              <a:t>Write recipes whilst cooking with your child</a:t>
            </a:r>
          </a:p>
          <a:p>
            <a:endParaRPr lang="en-GB" sz="2400" dirty="0">
              <a:latin typeface="Comic Sans MS" pitchFamily="66" charset="0"/>
            </a:endParaRPr>
          </a:p>
          <a:p>
            <a:r>
              <a:rPr lang="en-GB" sz="2400" dirty="0" smtClean="0">
                <a:latin typeface="Comic Sans MS" pitchFamily="66" charset="0"/>
              </a:rPr>
              <a:t>Encourage your child to read signs on shops, vehicles, buildings, houses</a:t>
            </a:r>
            <a:endParaRPr lang="en-GB" sz="2400" dirty="0">
              <a:latin typeface="Comic Sans MS" pitchFamily="66" charset="0"/>
            </a:endParaRPr>
          </a:p>
        </p:txBody>
      </p:sp>
    </p:spTree>
    <p:extLst>
      <p:ext uri="{BB962C8B-B14F-4D97-AF65-F5344CB8AC3E}">
        <p14:creationId xmlns:p14="http://schemas.microsoft.com/office/powerpoint/2010/main" val="351528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u="sng" dirty="0" smtClean="0">
                <a:latin typeface="Comic Sans MS" pitchFamily="66" charset="0"/>
              </a:rPr>
              <a:t>The learning of sounds Process</a:t>
            </a:r>
            <a:endParaRPr lang="en-GB" b="1" u="sng" dirty="0">
              <a:latin typeface="Comic Sans MS" pitchFamily="66" charset="0"/>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GB" sz="2000" dirty="0" smtClean="0">
                <a:latin typeface="Comic Sans MS" pitchFamily="66" charset="0"/>
              </a:rPr>
              <a:t>Listening to sounds around us</a:t>
            </a:r>
          </a:p>
          <a:p>
            <a:pPr algn="ctr"/>
            <a:endParaRPr lang="en-GB" sz="2000" dirty="0" smtClean="0">
              <a:latin typeface="Comic Sans MS" pitchFamily="66" charset="0"/>
            </a:endParaRPr>
          </a:p>
          <a:p>
            <a:pPr marL="0" indent="0" algn="ctr">
              <a:buNone/>
            </a:pPr>
            <a:endParaRPr lang="en-GB" sz="2000" dirty="0" smtClean="0">
              <a:latin typeface="Comic Sans MS" pitchFamily="66" charset="0"/>
            </a:endParaRPr>
          </a:p>
          <a:p>
            <a:pPr marL="0" indent="0" algn="ctr">
              <a:buNone/>
            </a:pPr>
            <a:endParaRPr lang="en-GB" sz="2000" dirty="0">
              <a:latin typeface="Comic Sans MS" pitchFamily="66" charset="0"/>
            </a:endParaRPr>
          </a:p>
          <a:p>
            <a:pPr marL="0" indent="0" algn="ctr">
              <a:buNone/>
            </a:pPr>
            <a:r>
              <a:rPr lang="en-GB" sz="2000" dirty="0" smtClean="0">
                <a:latin typeface="Comic Sans MS" pitchFamily="66" charset="0"/>
              </a:rPr>
              <a:t>      Being able to hear initial sounds in and other sounds in words </a:t>
            </a:r>
          </a:p>
          <a:p>
            <a:pPr algn="ctr"/>
            <a:endParaRPr lang="en-GB" sz="2000" dirty="0" smtClean="0">
              <a:latin typeface="Comic Sans MS" pitchFamily="66" charset="0"/>
            </a:endParaRPr>
          </a:p>
          <a:p>
            <a:pPr algn="ctr"/>
            <a:endParaRPr lang="en-GB" sz="2000" dirty="0">
              <a:latin typeface="Comic Sans MS" pitchFamily="66" charset="0"/>
            </a:endParaRPr>
          </a:p>
          <a:p>
            <a:pPr algn="ctr"/>
            <a:endParaRPr lang="en-GB" sz="2000" dirty="0" smtClean="0">
              <a:latin typeface="Comic Sans MS" pitchFamily="66" charset="0"/>
            </a:endParaRPr>
          </a:p>
          <a:p>
            <a:pPr marL="0" indent="0" algn="ctr">
              <a:buNone/>
            </a:pPr>
            <a:r>
              <a:rPr lang="en-GB" sz="2000" dirty="0" smtClean="0">
                <a:latin typeface="Comic Sans MS" pitchFamily="66" charset="0"/>
              </a:rPr>
              <a:t>    Being able to break up and put together sounds (blend and segment)</a:t>
            </a:r>
          </a:p>
          <a:p>
            <a:endParaRPr lang="en-GB" sz="2400" dirty="0">
              <a:latin typeface="Comic Sans MS" pitchFamily="66" charset="0"/>
            </a:endParaRPr>
          </a:p>
          <a:p>
            <a:endParaRPr lang="en-GB" sz="1900" dirty="0" smtClean="0">
              <a:latin typeface="Comic Sans MS" pitchFamily="66" charset="0"/>
            </a:endParaRPr>
          </a:p>
          <a:p>
            <a:endParaRPr lang="en-GB" sz="1900" dirty="0" smtClean="0">
              <a:latin typeface="Comic Sans MS" pitchFamily="66" charset="0"/>
            </a:endParaRPr>
          </a:p>
          <a:p>
            <a:pPr marL="0" indent="0" algn="ctr">
              <a:buNone/>
            </a:pPr>
            <a:endParaRPr lang="en-GB" sz="1900" dirty="0" smtClean="0">
              <a:latin typeface="Comic Sans MS" pitchFamily="66" charset="0"/>
            </a:endParaRPr>
          </a:p>
          <a:p>
            <a:pPr marL="0" indent="0" algn="ctr">
              <a:buNone/>
            </a:pPr>
            <a:r>
              <a:rPr lang="en-GB" sz="1900" dirty="0" smtClean="0">
                <a:latin typeface="Comic Sans MS" pitchFamily="66" charset="0"/>
              </a:rPr>
              <a:t>Reading and Writing </a:t>
            </a:r>
          </a:p>
          <a:p>
            <a:endParaRPr lang="en-GB" dirty="0"/>
          </a:p>
        </p:txBody>
      </p:sp>
      <p:sp>
        <p:nvSpPr>
          <p:cNvPr id="4" name="Down Arrow 3"/>
          <p:cNvSpPr/>
          <p:nvPr/>
        </p:nvSpPr>
        <p:spPr>
          <a:xfrm>
            <a:off x="4166244" y="191683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a:off x="4155204" y="321297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5"/>
          <p:cNvSpPr/>
          <p:nvPr/>
        </p:nvSpPr>
        <p:spPr>
          <a:xfrm>
            <a:off x="4146979" y="4776299"/>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76021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lnSpcReduction="10000"/>
          </a:bodyPr>
          <a:lstStyle/>
          <a:p>
            <a:pPr marL="0" indent="0" algn="ctr">
              <a:buNone/>
            </a:pPr>
            <a:r>
              <a:rPr lang="en-GB" sz="4400" b="1" dirty="0" smtClean="0">
                <a:effectLst>
                  <a:outerShdw blurRad="38100" dist="38100" dir="2700000" algn="tl">
                    <a:srgbClr val="000000">
                      <a:alpha val="43137"/>
                    </a:srgbClr>
                  </a:outerShdw>
                </a:effectLst>
                <a:latin typeface="Comic Sans MS" pitchFamily="66" charset="0"/>
              </a:rPr>
              <a:t>Thank you for coming to our phonics workshop. We hope you have found it helpful and that you will take away lots of ideas of ways to support your child on their learning journey</a:t>
            </a:r>
            <a:r>
              <a:rPr lang="en-GB" sz="4400" b="1" dirty="0" smtClean="0">
                <a:latin typeface="Comic Sans MS" pitchFamily="66" charset="0"/>
              </a:rPr>
              <a:t>. </a:t>
            </a:r>
            <a:endParaRPr lang="en-GB" sz="4400" b="1" dirty="0">
              <a:latin typeface="Comic Sans MS" pitchFamily="66" charset="0"/>
            </a:endParaRPr>
          </a:p>
        </p:txBody>
      </p:sp>
    </p:spTree>
    <p:extLst>
      <p:ext uri="{BB962C8B-B14F-4D97-AF65-F5344CB8AC3E}">
        <p14:creationId xmlns:p14="http://schemas.microsoft.com/office/powerpoint/2010/main" val="2992528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sz="4400" dirty="0" smtClean="0">
                <a:latin typeface="Comic Sans MS" pitchFamily="66" charset="0"/>
              </a:rPr>
              <a:t>Any Questions? </a:t>
            </a:r>
            <a:endParaRPr lang="en-GB" sz="4400" dirty="0">
              <a:latin typeface="Comic Sans MS" pitchFamily="66" charset="0"/>
            </a:endParaRPr>
          </a:p>
        </p:txBody>
      </p:sp>
    </p:spTree>
    <p:extLst>
      <p:ext uri="{BB962C8B-B14F-4D97-AF65-F5344CB8AC3E}">
        <p14:creationId xmlns:p14="http://schemas.microsoft.com/office/powerpoint/2010/main" val="24923374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marL="0" indent="0" algn="ctr">
              <a:buNone/>
            </a:pPr>
            <a:r>
              <a:rPr lang="en-GB" sz="4000" b="1" dirty="0" smtClean="0">
                <a:latin typeface="Comic Sans MS" panose="030F0702030302020204" pitchFamily="66" charset="0"/>
              </a:rPr>
              <a:t>Thank you for coming </a:t>
            </a:r>
            <a:endParaRPr lang="en-GB" sz="4000" b="1"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2339752" y="2645023"/>
            <a:ext cx="4212977" cy="4212977"/>
          </a:xfrm>
          <a:prstGeom prst="rect">
            <a:avLst/>
          </a:prstGeom>
        </p:spPr>
      </p:pic>
    </p:spTree>
    <p:extLst>
      <p:ext uri="{BB962C8B-B14F-4D97-AF65-F5344CB8AC3E}">
        <p14:creationId xmlns:p14="http://schemas.microsoft.com/office/powerpoint/2010/main" val="40799834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9600" b="1" dirty="0" smtClean="0">
                <a:effectLst>
                  <a:outerShdw blurRad="38100" dist="38100" dir="2700000" algn="tl">
                    <a:srgbClr val="000000">
                      <a:alpha val="43137"/>
                    </a:srgbClr>
                  </a:outerShdw>
                </a:effectLst>
                <a:latin typeface="Comic Sans MS" pitchFamily="66" charset="0"/>
              </a:rPr>
              <a:t>So where </a:t>
            </a:r>
            <a:r>
              <a:rPr lang="en-GB" sz="9600" b="1" dirty="0">
                <a:effectLst>
                  <a:outerShdw blurRad="38100" dist="38100" dir="2700000" algn="tl">
                    <a:srgbClr val="000000">
                      <a:alpha val="43137"/>
                    </a:srgbClr>
                  </a:outerShdw>
                </a:effectLst>
                <a:latin typeface="Comic Sans MS" pitchFamily="66" charset="0"/>
              </a:rPr>
              <a:t>do we start?</a:t>
            </a:r>
            <a:endParaRPr lang="en-GB" sz="9600" dirty="0"/>
          </a:p>
        </p:txBody>
      </p:sp>
    </p:spTree>
    <p:extLst>
      <p:ext uri="{BB962C8B-B14F-4D97-AF65-F5344CB8AC3E}">
        <p14:creationId xmlns:p14="http://schemas.microsoft.com/office/powerpoint/2010/main" val="3036478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u="sng" dirty="0" smtClean="0">
                <a:effectLst>
                  <a:outerShdw blurRad="38100" dist="38100" dir="2700000" algn="tl">
                    <a:srgbClr val="000000">
                      <a:alpha val="43137"/>
                    </a:srgbClr>
                  </a:outerShdw>
                </a:effectLst>
                <a:latin typeface="Comic Sans MS" pitchFamily="66" charset="0"/>
              </a:rPr>
              <a:t>Where do we start? – Listening Games</a:t>
            </a:r>
            <a:r>
              <a:rPr lang="en-GB" b="1" u="sng" dirty="0" smtClean="0">
                <a:effectLst>
                  <a:outerShdw blurRad="38100" dist="38100" dir="2700000" algn="tl">
                    <a:srgbClr val="000000">
                      <a:alpha val="43137"/>
                    </a:srgbClr>
                  </a:outerShdw>
                </a:effectLst>
                <a:latin typeface="Comic Sans MS" pitchFamily="66" charset="0"/>
              </a:rPr>
              <a:t/>
            </a:r>
            <a:br>
              <a:rPr lang="en-GB" b="1" u="sng" dirty="0" smtClean="0">
                <a:effectLst>
                  <a:outerShdw blurRad="38100" dist="38100" dir="2700000" algn="tl">
                    <a:srgbClr val="000000">
                      <a:alpha val="43137"/>
                    </a:srgbClr>
                  </a:outerShdw>
                </a:effectLst>
                <a:latin typeface="Comic Sans MS" pitchFamily="66" charset="0"/>
              </a:rPr>
            </a:br>
            <a:endParaRPr lang="en-GB" b="1" u="sng"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395536" y="1417638"/>
            <a:ext cx="8229600" cy="5251722"/>
          </a:xfrm>
        </p:spPr>
        <p:txBody>
          <a:bodyPr>
            <a:normAutofit fontScale="70000" lnSpcReduction="20000"/>
          </a:bodyPr>
          <a:lstStyle/>
          <a:p>
            <a:r>
              <a:rPr lang="en-GB" sz="2400" b="1" dirty="0" smtClean="0">
                <a:latin typeface="Comic Sans MS" pitchFamily="66" charset="0"/>
              </a:rPr>
              <a:t>Children need to have </a:t>
            </a:r>
            <a:r>
              <a:rPr lang="en-GB" sz="2400" b="1" u="sng" dirty="0" smtClean="0">
                <a:latin typeface="Comic Sans MS" pitchFamily="66" charset="0"/>
              </a:rPr>
              <a:t>LOTS</a:t>
            </a:r>
            <a:r>
              <a:rPr lang="en-GB" sz="2400" b="1" dirty="0" smtClean="0">
                <a:latin typeface="Comic Sans MS" pitchFamily="66" charset="0"/>
              </a:rPr>
              <a:t> of opportunities to  listen.</a:t>
            </a:r>
          </a:p>
          <a:p>
            <a:endParaRPr lang="en-GB" sz="2400" b="1" dirty="0">
              <a:latin typeface="Comic Sans MS" pitchFamily="66" charset="0"/>
            </a:endParaRPr>
          </a:p>
          <a:p>
            <a:r>
              <a:rPr lang="en-GB" sz="2400" b="1" dirty="0" smtClean="0">
                <a:latin typeface="Comic Sans MS" pitchFamily="66" charset="0"/>
              </a:rPr>
              <a:t>If children are not able to listen, they will be unable to hear any sounds/phonemes. </a:t>
            </a:r>
          </a:p>
          <a:p>
            <a:endParaRPr lang="en-GB" sz="2400" b="1" dirty="0">
              <a:latin typeface="Comic Sans MS" pitchFamily="66" charset="0"/>
            </a:endParaRPr>
          </a:p>
          <a:p>
            <a:r>
              <a:rPr lang="en-GB" sz="2400" b="1" dirty="0" smtClean="0">
                <a:latin typeface="Comic Sans MS" pitchFamily="66" charset="0"/>
              </a:rPr>
              <a:t>How can we help children to listen? </a:t>
            </a:r>
          </a:p>
          <a:p>
            <a:endParaRPr lang="en-GB" sz="2400" b="1" dirty="0">
              <a:latin typeface="Comic Sans MS" pitchFamily="66" charset="0"/>
            </a:endParaRPr>
          </a:p>
          <a:p>
            <a:pPr marL="0" indent="0">
              <a:buNone/>
            </a:pPr>
            <a:r>
              <a:rPr lang="en-GB" sz="2400" b="1" dirty="0">
                <a:latin typeface="Comic Sans MS" pitchFamily="66" charset="0"/>
              </a:rPr>
              <a:t> </a:t>
            </a:r>
            <a:r>
              <a:rPr lang="en-GB" sz="2400" b="1" dirty="0" smtClean="0">
                <a:latin typeface="Comic Sans MS" pitchFamily="66" charset="0"/>
              </a:rPr>
              <a:t>   Listening walks - listening to lots of different sounds around us – cars </a:t>
            </a:r>
          </a:p>
          <a:p>
            <a:pPr marL="0" indent="0">
              <a:buNone/>
            </a:pPr>
            <a:r>
              <a:rPr lang="en-GB" sz="2400" b="1" dirty="0">
                <a:latin typeface="Comic Sans MS" pitchFamily="66" charset="0"/>
              </a:rPr>
              <a:t> </a:t>
            </a:r>
            <a:r>
              <a:rPr lang="en-GB" sz="2400" b="1" dirty="0" smtClean="0">
                <a:latin typeface="Comic Sans MS" pitchFamily="66" charset="0"/>
              </a:rPr>
              <a:t>   driving, people talking, birds singing, dogs barking, aeroplanes flying </a:t>
            </a:r>
          </a:p>
          <a:p>
            <a:pPr marL="0" indent="0">
              <a:buNone/>
            </a:pPr>
            <a:endParaRPr lang="en-GB" sz="2400" b="1" dirty="0">
              <a:latin typeface="Comic Sans MS" pitchFamily="66" charset="0"/>
            </a:endParaRPr>
          </a:p>
          <a:p>
            <a:pPr marL="0" indent="0">
              <a:buNone/>
            </a:pPr>
            <a:r>
              <a:rPr lang="en-GB" sz="2400" b="1" dirty="0" smtClean="0">
                <a:latin typeface="Comic Sans MS" pitchFamily="66" charset="0"/>
              </a:rPr>
              <a:t>    Singing nursery rhymes/familiar songs together – singing in a loud voice,</a:t>
            </a:r>
          </a:p>
          <a:p>
            <a:pPr marL="0" indent="0">
              <a:buNone/>
            </a:pPr>
            <a:r>
              <a:rPr lang="en-GB" sz="2400" b="1" dirty="0">
                <a:latin typeface="Comic Sans MS" pitchFamily="66" charset="0"/>
              </a:rPr>
              <a:t> </a:t>
            </a:r>
            <a:r>
              <a:rPr lang="en-GB" sz="2400" b="1" dirty="0" smtClean="0">
                <a:latin typeface="Comic Sans MS" pitchFamily="66" charset="0"/>
              </a:rPr>
              <a:t>   singing in a quiet voice</a:t>
            </a:r>
          </a:p>
          <a:p>
            <a:pPr marL="0" indent="0">
              <a:buNone/>
            </a:pPr>
            <a:endParaRPr lang="en-GB" sz="2400" dirty="0" smtClean="0">
              <a:latin typeface="Comic Sans MS" pitchFamily="66" charset="0"/>
            </a:endParaRPr>
          </a:p>
          <a:p>
            <a:pPr marL="0" indent="0">
              <a:buNone/>
            </a:pPr>
            <a:r>
              <a:rPr lang="en-GB" sz="2400" dirty="0" smtClean="0">
                <a:latin typeface="Comic Sans MS" pitchFamily="66" charset="0"/>
              </a:rPr>
              <a:t>      </a:t>
            </a:r>
            <a:r>
              <a:rPr lang="en-GB" sz="2400" b="1" dirty="0" smtClean="0">
                <a:latin typeface="Comic Sans MS" pitchFamily="66" charset="0"/>
              </a:rPr>
              <a:t>Exploring musical instruments with your child – playing musical</a:t>
            </a:r>
          </a:p>
          <a:p>
            <a:pPr marL="0" indent="0">
              <a:buNone/>
            </a:pPr>
            <a:r>
              <a:rPr lang="en-GB" sz="2400" b="1" dirty="0">
                <a:latin typeface="Comic Sans MS" pitchFamily="66" charset="0"/>
              </a:rPr>
              <a:t> </a:t>
            </a:r>
            <a:r>
              <a:rPr lang="en-GB" sz="2400" b="1" dirty="0" smtClean="0">
                <a:latin typeface="Comic Sans MS" pitchFamily="66" charset="0"/>
              </a:rPr>
              <a:t>   instruments </a:t>
            </a:r>
          </a:p>
          <a:p>
            <a:pPr marL="0" indent="0">
              <a:buNone/>
            </a:pPr>
            <a:endParaRPr lang="en-GB" sz="2400" b="1" dirty="0">
              <a:latin typeface="Comic Sans MS" pitchFamily="66" charset="0"/>
            </a:endParaRPr>
          </a:p>
          <a:p>
            <a:pPr marL="0" indent="0">
              <a:buNone/>
            </a:pPr>
            <a:r>
              <a:rPr lang="en-GB" sz="2400" b="1" dirty="0" smtClean="0">
                <a:latin typeface="Comic Sans MS" pitchFamily="66" charset="0"/>
              </a:rPr>
              <a:t>    Making funny noises with our mouths – listening to sounds and trying to </a:t>
            </a:r>
          </a:p>
          <a:p>
            <a:pPr marL="0" indent="0">
              <a:buNone/>
            </a:pPr>
            <a:r>
              <a:rPr lang="en-GB" sz="2400" b="1" dirty="0">
                <a:latin typeface="Comic Sans MS" pitchFamily="66" charset="0"/>
              </a:rPr>
              <a:t> </a:t>
            </a:r>
            <a:r>
              <a:rPr lang="en-GB" sz="2400" b="1" dirty="0" smtClean="0">
                <a:latin typeface="Comic Sans MS" pitchFamily="66" charset="0"/>
              </a:rPr>
              <a:t>   make these – especially if your child finds it tricky to pronounce certain</a:t>
            </a:r>
          </a:p>
          <a:p>
            <a:pPr marL="0" indent="0">
              <a:buNone/>
            </a:pPr>
            <a:r>
              <a:rPr lang="en-GB" sz="2400" b="1" dirty="0">
                <a:latin typeface="Comic Sans MS" pitchFamily="66" charset="0"/>
              </a:rPr>
              <a:t> </a:t>
            </a:r>
            <a:r>
              <a:rPr lang="en-GB" sz="2400" b="1" dirty="0" smtClean="0">
                <a:latin typeface="Comic Sans MS" pitchFamily="66" charset="0"/>
              </a:rPr>
              <a:t>   sounds. </a:t>
            </a:r>
          </a:p>
          <a:p>
            <a:pPr marL="0" indent="0">
              <a:buNone/>
            </a:pPr>
            <a:endParaRPr lang="en-GB" sz="2400" b="1" dirty="0" smtClean="0">
              <a:latin typeface="Comic Sans MS" pitchFamily="66" charset="0"/>
            </a:endParaRPr>
          </a:p>
          <a:p>
            <a:pPr marL="0" indent="0">
              <a:buNone/>
            </a:pPr>
            <a:endParaRPr lang="en-GB" sz="2400" dirty="0">
              <a:latin typeface="Comic Sans MS" pitchFamily="66" charset="0"/>
            </a:endParaRPr>
          </a:p>
        </p:txBody>
      </p:sp>
    </p:spTree>
    <p:extLst>
      <p:ext uri="{BB962C8B-B14F-4D97-AF65-F5344CB8AC3E}">
        <p14:creationId xmlns:p14="http://schemas.microsoft.com/office/powerpoint/2010/main" val="3858741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GB" sz="3200" b="1" u="sng" dirty="0" smtClean="0">
                <a:effectLst>
                  <a:outerShdw blurRad="38100" dist="38100" dir="2700000" algn="tl">
                    <a:srgbClr val="000000">
                      <a:alpha val="43137"/>
                    </a:srgbClr>
                  </a:outerShdw>
                </a:effectLst>
                <a:latin typeface="Comic Sans MS" pitchFamily="66" charset="0"/>
              </a:rPr>
              <a:t>What do we do next? – Hearing initial and other sounds in words </a:t>
            </a:r>
            <a:endParaRPr lang="en-GB" sz="3200" b="1" u="sng" dirty="0">
              <a:effectLst>
                <a:outerShdw blurRad="38100" dist="38100" dir="2700000" algn="tl">
                  <a:srgbClr val="000000">
                    <a:alpha val="43137"/>
                  </a:srgbClr>
                </a:outerShdw>
              </a:effectLst>
              <a:latin typeface="Comic Sans MS" pitchFamily="66" charset="0"/>
            </a:endParaRPr>
          </a:p>
        </p:txBody>
      </p:sp>
      <p:sp>
        <p:nvSpPr>
          <p:cNvPr id="3" name="Content Placeholder 2"/>
          <p:cNvSpPr>
            <a:spLocks noGrp="1"/>
          </p:cNvSpPr>
          <p:nvPr>
            <p:ph idx="1"/>
          </p:nvPr>
        </p:nvSpPr>
        <p:spPr>
          <a:xfrm>
            <a:off x="457200" y="1412776"/>
            <a:ext cx="8229600" cy="5184576"/>
          </a:xfrm>
        </p:spPr>
        <p:txBody>
          <a:bodyPr>
            <a:noAutofit/>
          </a:bodyPr>
          <a:lstStyle/>
          <a:p>
            <a:r>
              <a:rPr lang="en-GB" sz="1800" b="1" dirty="0" smtClean="0">
                <a:latin typeface="Comic Sans MS" pitchFamily="66" charset="0"/>
              </a:rPr>
              <a:t>Once children are able to listen, children then need lots of opportunities to hear and be exposed to sounds/phonemes</a:t>
            </a:r>
          </a:p>
          <a:p>
            <a:endParaRPr lang="en-GB" sz="1800" b="1" dirty="0">
              <a:latin typeface="Comic Sans MS" pitchFamily="66" charset="0"/>
            </a:endParaRPr>
          </a:p>
          <a:p>
            <a:r>
              <a:rPr lang="en-GB" sz="1800" b="1" dirty="0" smtClean="0">
                <a:latin typeface="Comic Sans MS" pitchFamily="66" charset="0"/>
              </a:rPr>
              <a:t>Children will first need to be able to hear the initial sounds in words. Playing the game of I Spy will help with this e.g. I spy with my little eye something beginning with a ‘b’ sound – </a:t>
            </a:r>
            <a:r>
              <a:rPr lang="en-GB" sz="1800" b="1" dirty="0" err="1" smtClean="0">
                <a:latin typeface="Comic Sans MS" pitchFamily="66" charset="0"/>
              </a:rPr>
              <a:t>b,b,b</a:t>
            </a:r>
            <a:r>
              <a:rPr lang="en-GB" sz="1800" b="1" dirty="0" smtClean="0">
                <a:latin typeface="Comic Sans MS" pitchFamily="66" charset="0"/>
              </a:rPr>
              <a:t>, bus. </a:t>
            </a:r>
          </a:p>
          <a:p>
            <a:endParaRPr lang="en-GB" sz="1800" b="1" dirty="0" smtClean="0">
              <a:latin typeface="Comic Sans MS" pitchFamily="66" charset="0"/>
            </a:endParaRPr>
          </a:p>
          <a:p>
            <a:r>
              <a:rPr lang="en-GB" sz="1800" b="1" dirty="0" smtClean="0">
                <a:latin typeface="Comic Sans MS" pitchFamily="66" charset="0"/>
              </a:rPr>
              <a:t>Once children can hear the initial sound in words, we must then help them to hear the other sounds in words. </a:t>
            </a:r>
          </a:p>
          <a:p>
            <a:endParaRPr lang="en-GB" sz="1800" b="1" dirty="0">
              <a:latin typeface="Comic Sans MS" pitchFamily="66" charset="0"/>
            </a:endParaRPr>
          </a:p>
          <a:p>
            <a:r>
              <a:rPr lang="en-GB" sz="1800" b="1" dirty="0" smtClean="0">
                <a:latin typeface="Comic Sans MS" pitchFamily="66" charset="0"/>
              </a:rPr>
              <a:t>Playing action games – can you stand on one l-e-g, can you h-o-p,</a:t>
            </a:r>
          </a:p>
          <a:p>
            <a:pPr marL="0" indent="0">
              <a:buNone/>
            </a:pPr>
            <a:r>
              <a:rPr lang="en-GB" sz="1800" b="1" dirty="0">
                <a:latin typeface="Comic Sans MS" pitchFamily="66" charset="0"/>
              </a:rPr>
              <a:t> </a:t>
            </a:r>
            <a:r>
              <a:rPr lang="en-GB" sz="1800" b="1" dirty="0" smtClean="0">
                <a:latin typeface="Comic Sans MS" pitchFamily="66" charset="0"/>
              </a:rPr>
              <a:t>                            can you t-</a:t>
            </a:r>
            <a:r>
              <a:rPr lang="en-GB" sz="1800" b="1" dirty="0" err="1" smtClean="0">
                <a:latin typeface="Comic Sans MS" pitchFamily="66" charset="0"/>
              </a:rPr>
              <a:t>ur</a:t>
            </a:r>
            <a:r>
              <a:rPr lang="en-GB" sz="1800" b="1" dirty="0" smtClean="0">
                <a:latin typeface="Comic Sans MS" pitchFamily="66" charset="0"/>
              </a:rPr>
              <a:t>-n, can you t-a-p your </a:t>
            </a:r>
          </a:p>
          <a:p>
            <a:pPr marL="0" indent="0">
              <a:buNone/>
            </a:pPr>
            <a:r>
              <a:rPr lang="en-GB" sz="1800" b="1" dirty="0">
                <a:latin typeface="Comic Sans MS" pitchFamily="66" charset="0"/>
              </a:rPr>
              <a:t> </a:t>
            </a:r>
            <a:r>
              <a:rPr lang="en-GB" sz="1800" b="1" dirty="0" smtClean="0">
                <a:latin typeface="Comic Sans MS" pitchFamily="66" charset="0"/>
              </a:rPr>
              <a:t>                            shoulders, can you b-</a:t>
            </a:r>
            <a:r>
              <a:rPr lang="en-GB" sz="1800" b="1" dirty="0" err="1" smtClean="0">
                <a:latin typeface="Comic Sans MS" pitchFamily="66" charset="0"/>
              </a:rPr>
              <a:t>ee</a:t>
            </a:r>
            <a:r>
              <a:rPr lang="en-GB" sz="1800" b="1" dirty="0" smtClean="0">
                <a:latin typeface="Comic Sans MS" pitchFamily="66" charset="0"/>
              </a:rPr>
              <a:t>-p your nose. </a:t>
            </a:r>
          </a:p>
          <a:p>
            <a:pPr marL="0" indent="0">
              <a:buNone/>
            </a:pPr>
            <a:endParaRPr lang="en-GB" sz="1800" b="1" dirty="0">
              <a:latin typeface="Comic Sans MS" pitchFamily="66" charset="0"/>
            </a:endParaRPr>
          </a:p>
          <a:p>
            <a:r>
              <a:rPr lang="en-GB" sz="1800" b="1" dirty="0" smtClean="0">
                <a:latin typeface="Comic Sans MS" pitchFamily="66" charset="0"/>
              </a:rPr>
              <a:t>Playing phonic games – Silly Soup, What’s in the box, Mrs Browning’s Bag </a:t>
            </a:r>
          </a:p>
          <a:p>
            <a:pPr marL="0" indent="0">
              <a:buNone/>
            </a:pPr>
            <a:endParaRPr lang="en-GB" sz="2000" dirty="0">
              <a:latin typeface="Comic Sans MS" pitchFamily="66" charset="0"/>
            </a:endParaRPr>
          </a:p>
        </p:txBody>
      </p:sp>
    </p:spTree>
    <p:extLst>
      <p:ext uri="{BB962C8B-B14F-4D97-AF65-F5344CB8AC3E}">
        <p14:creationId xmlns:p14="http://schemas.microsoft.com/office/powerpoint/2010/main" val="22796399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r>
              <a:rPr lang="en-GB" sz="1800" b="1" dirty="0">
                <a:latin typeface="Comic Sans MS" pitchFamily="66" charset="0"/>
              </a:rPr>
              <a:t>Children initially need lots of practise of being able to hear the initial sounds in words. If this is not practised and modelled to them, children will be unable to hear these. </a:t>
            </a:r>
          </a:p>
          <a:p>
            <a:endParaRPr lang="en-GB" dirty="0"/>
          </a:p>
        </p:txBody>
      </p:sp>
    </p:spTree>
    <p:extLst>
      <p:ext uri="{BB962C8B-B14F-4D97-AF65-F5344CB8AC3E}">
        <p14:creationId xmlns:p14="http://schemas.microsoft.com/office/powerpoint/2010/main" val="3086402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u="sng" dirty="0" smtClean="0">
                <a:effectLst>
                  <a:outerShdw blurRad="38100" dist="38100" dir="2700000" algn="tl">
                    <a:srgbClr val="000000">
                      <a:alpha val="43137"/>
                    </a:srgbClr>
                  </a:outerShdw>
                </a:effectLst>
                <a:latin typeface="Comic Sans MS" panose="030F0702030302020204" pitchFamily="66" charset="0"/>
              </a:rPr>
              <a:t>Oral Blending and Segmenting</a:t>
            </a:r>
            <a:endParaRPr lang="en-GB" sz="3200" b="1" u="sng"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417638"/>
            <a:ext cx="8229600" cy="4708525"/>
          </a:xfrm>
        </p:spPr>
        <p:txBody>
          <a:bodyPr>
            <a:normAutofit/>
          </a:bodyPr>
          <a:lstStyle/>
          <a:p>
            <a:r>
              <a:rPr lang="en-GB" sz="1800" b="1" dirty="0" smtClean="0">
                <a:latin typeface="Comic Sans MS" pitchFamily="66" charset="0"/>
              </a:rPr>
              <a:t>Once children are able to hear sounds in words, they can then secure the skills of blending and segmenting. </a:t>
            </a:r>
          </a:p>
          <a:p>
            <a:endParaRPr lang="en-GB" sz="1800" b="1" dirty="0" smtClean="0">
              <a:latin typeface="Comic Sans MS" pitchFamily="66" charset="0"/>
            </a:endParaRPr>
          </a:p>
          <a:p>
            <a:r>
              <a:rPr lang="en-GB" sz="1800" b="1" dirty="0" smtClean="0">
                <a:latin typeface="Comic Sans MS" pitchFamily="66" charset="0"/>
              </a:rPr>
              <a:t>Blending – To be able to put together/merge sounds phonemes together to be able to read words. </a:t>
            </a:r>
          </a:p>
          <a:p>
            <a:r>
              <a:rPr lang="en-GB" sz="1800" b="1" dirty="0" smtClean="0">
                <a:latin typeface="Comic Sans MS" pitchFamily="66" charset="0"/>
              </a:rPr>
              <a:t>Segmenting – To be able to break up and hear individual sounds in words. </a:t>
            </a:r>
          </a:p>
          <a:p>
            <a:endParaRPr lang="en-GB" sz="1800" b="1" dirty="0" smtClean="0">
              <a:latin typeface="Comic Sans MS" pitchFamily="66" charset="0"/>
            </a:endParaRPr>
          </a:p>
          <a:p>
            <a:r>
              <a:rPr lang="en-GB" sz="1800" b="1" dirty="0" smtClean="0">
                <a:latin typeface="Comic Sans MS" pitchFamily="66" charset="0"/>
              </a:rPr>
              <a:t>It is essential that children start by learning the letter sounds. </a:t>
            </a:r>
          </a:p>
          <a:p>
            <a:endParaRPr lang="en-GB" sz="1800" b="1" dirty="0">
              <a:latin typeface="Comic Sans MS" pitchFamily="66" charset="0"/>
            </a:endParaRPr>
          </a:p>
          <a:p>
            <a:r>
              <a:rPr lang="en-GB" sz="1800" b="1" dirty="0" smtClean="0">
                <a:latin typeface="Comic Sans MS" pitchFamily="66" charset="0"/>
              </a:rPr>
              <a:t>Children should NOT start with learning the letter names as this carries no </a:t>
            </a:r>
            <a:r>
              <a:rPr lang="en-GB" sz="1800" b="1" dirty="0" err="1" smtClean="0">
                <a:latin typeface="Comic Sans MS" pitchFamily="66" charset="0"/>
              </a:rPr>
              <a:t>mearning</a:t>
            </a:r>
            <a:r>
              <a:rPr lang="en-GB" sz="1800" b="1" dirty="0" smtClean="0">
                <a:latin typeface="Comic Sans MS" pitchFamily="66" charset="0"/>
              </a:rPr>
              <a:t> for them in reading. </a:t>
            </a:r>
          </a:p>
          <a:p>
            <a:pPr marL="0" indent="0">
              <a:buNone/>
            </a:pPr>
            <a:r>
              <a:rPr lang="en-GB" sz="1800" b="1" dirty="0">
                <a:latin typeface="Comic Sans MS" pitchFamily="66" charset="0"/>
              </a:rPr>
              <a:t> </a:t>
            </a:r>
            <a:r>
              <a:rPr lang="en-GB" sz="1800" b="1" dirty="0" smtClean="0">
                <a:latin typeface="Comic Sans MS" pitchFamily="66" charset="0"/>
              </a:rPr>
              <a:t>   E.g. c-a-t = cat  and CAT </a:t>
            </a:r>
            <a:endParaRPr lang="en-GB" sz="1800" b="1" dirty="0">
              <a:latin typeface="Comic Sans MS" pitchFamily="66" charset="0"/>
            </a:endParaRPr>
          </a:p>
          <a:p>
            <a:endParaRPr lang="en-GB" sz="2400" b="1" dirty="0"/>
          </a:p>
        </p:txBody>
      </p:sp>
    </p:spTree>
    <p:extLst>
      <p:ext uri="{BB962C8B-B14F-4D97-AF65-F5344CB8AC3E}">
        <p14:creationId xmlns:p14="http://schemas.microsoft.com/office/powerpoint/2010/main" val="569310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u="sng" dirty="0" smtClean="0">
                <a:effectLst>
                  <a:outerShdw blurRad="38100" dist="38100" dir="2700000" algn="tl">
                    <a:srgbClr val="000000">
                      <a:alpha val="43137"/>
                    </a:srgbClr>
                  </a:outerShdw>
                </a:effectLst>
                <a:latin typeface="Comic Sans MS" panose="030F0702030302020204" pitchFamily="66" charset="0"/>
              </a:rPr>
              <a:t>Blending </a:t>
            </a:r>
            <a:endParaRPr lang="en-GB" sz="4000" b="1" u="sng" dirty="0">
              <a:effectLst>
                <a:outerShdw blurRad="38100" dist="38100" dir="2700000" algn="tl">
                  <a:srgbClr val="000000">
                    <a:alpha val="43137"/>
                  </a:srgbClr>
                </a:outerShdw>
              </a:effectLst>
              <a:latin typeface="Comic Sans MS" panose="030F0702030302020204" pitchFamily="66" charset="0"/>
            </a:endParaRPr>
          </a:p>
        </p:txBody>
      </p:sp>
      <p:sp>
        <p:nvSpPr>
          <p:cNvPr id="3" name="Content Placeholder 2"/>
          <p:cNvSpPr>
            <a:spLocks noGrp="1"/>
          </p:cNvSpPr>
          <p:nvPr>
            <p:ph idx="1"/>
          </p:nvPr>
        </p:nvSpPr>
        <p:spPr>
          <a:xfrm>
            <a:off x="457200" y="1417638"/>
            <a:ext cx="8229600" cy="4708525"/>
          </a:xfrm>
        </p:spPr>
        <p:txBody>
          <a:bodyPr>
            <a:normAutofit/>
          </a:bodyPr>
          <a:lstStyle/>
          <a:p>
            <a:pPr marL="0" indent="0" algn="ctr">
              <a:buNone/>
            </a:pPr>
            <a:r>
              <a:rPr lang="en-GB" sz="2000" b="1" dirty="0" smtClean="0">
                <a:latin typeface="Comic Sans MS" panose="030F0702030302020204" pitchFamily="66" charset="0"/>
              </a:rPr>
              <a:t>Blending is the process of merging letter sounds together to read a word e.g. d-o-g, c-a-t, m-a-p </a:t>
            </a:r>
          </a:p>
          <a:p>
            <a:endParaRPr lang="en-GB" sz="2000" b="1" dirty="0">
              <a:latin typeface="Comic Sans MS" panose="030F0702030302020204" pitchFamily="66" charset="0"/>
            </a:endParaRPr>
          </a:p>
          <a:p>
            <a:pPr marL="0" indent="0" algn="ctr">
              <a:buNone/>
            </a:pPr>
            <a:r>
              <a:rPr lang="en-GB" sz="4000" b="1" u="sng" dirty="0" smtClean="0">
                <a:effectLst>
                  <a:outerShdw blurRad="38100" dist="38100" dir="2700000" algn="tl">
                    <a:srgbClr val="000000">
                      <a:alpha val="43137"/>
                    </a:srgbClr>
                  </a:outerShdw>
                </a:effectLst>
                <a:latin typeface="Comic Sans MS" panose="030F0702030302020204" pitchFamily="66" charset="0"/>
              </a:rPr>
              <a:t>Segmenting</a:t>
            </a:r>
          </a:p>
          <a:p>
            <a:pPr marL="0" indent="0" algn="ctr">
              <a:buNone/>
            </a:pPr>
            <a:endParaRPr lang="en-GB" sz="4000" b="1" u="sng" dirty="0" smtClean="0">
              <a:effectLst>
                <a:outerShdw blurRad="38100" dist="38100" dir="2700000" algn="tl">
                  <a:srgbClr val="000000">
                    <a:alpha val="43137"/>
                  </a:srgbClr>
                </a:outerShdw>
              </a:effectLst>
              <a:latin typeface="Comic Sans MS" panose="030F0702030302020204" pitchFamily="66" charset="0"/>
            </a:endParaRPr>
          </a:p>
          <a:p>
            <a:pPr marL="0" indent="0" algn="ctr">
              <a:buNone/>
            </a:pPr>
            <a:r>
              <a:rPr lang="en-GB" sz="2000" b="1" dirty="0" smtClean="0">
                <a:latin typeface="Comic Sans MS" pitchFamily="66" charset="0"/>
              </a:rPr>
              <a:t>Segmenting </a:t>
            </a:r>
            <a:r>
              <a:rPr lang="en-GB" sz="2000" b="1" dirty="0">
                <a:latin typeface="Comic Sans MS" pitchFamily="66" charset="0"/>
              </a:rPr>
              <a:t>is the process by which children hear the individual sounds in words </a:t>
            </a:r>
          </a:p>
          <a:p>
            <a:pPr marL="0" indent="0" algn="ctr">
              <a:buNone/>
            </a:pPr>
            <a:r>
              <a:rPr lang="en-GB" sz="2000" b="1" dirty="0">
                <a:latin typeface="Comic Sans MS" pitchFamily="66" charset="0"/>
              </a:rPr>
              <a:t>    e.g.   c-a-t – 3 letters, 3 sounds</a:t>
            </a:r>
          </a:p>
          <a:p>
            <a:pPr marL="0" indent="0" algn="ctr">
              <a:buNone/>
            </a:pPr>
            <a:r>
              <a:rPr lang="en-GB" sz="2000" b="1" dirty="0">
                <a:latin typeface="Comic Sans MS" pitchFamily="66" charset="0"/>
              </a:rPr>
              <a:t>            c-l-a-p – 4 letters, 4 sounds </a:t>
            </a:r>
          </a:p>
          <a:p>
            <a:pPr marL="0" indent="0" algn="ctr">
              <a:buNone/>
            </a:pPr>
            <a:r>
              <a:rPr lang="en-GB" sz="2000" b="1" dirty="0">
                <a:latin typeface="Comic Sans MS" pitchFamily="66" charset="0"/>
              </a:rPr>
              <a:t>            </a:t>
            </a:r>
            <a:r>
              <a:rPr lang="en-GB" sz="2000" b="1" dirty="0" err="1">
                <a:latin typeface="Comic Sans MS" pitchFamily="66" charset="0"/>
              </a:rPr>
              <a:t>ch</a:t>
            </a:r>
            <a:r>
              <a:rPr lang="en-GB" sz="2000" b="1" dirty="0">
                <a:latin typeface="Comic Sans MS" pitchFamily="66" charset="0"/>
              </a:rPr>
              <a:t>-</a:t>
            </a:r>
            <a:r>
              <a:rPr lang="en-GB" sz="2000" b="1" dirty="0" err="1">
                <a:latin typeface="Comic Sans MS" pitchFamily="66" charset="0"/>
              </a:rPr>
              <a:t>i</a:t>
            </a:r>
            <a:r>
              <a:rPr lang="en-GB" sz="2000" b="1" dirty="0">
                <a:latin typeface="Comic Sans MS" pitchFamily="66" charset="0"/>
              </a:rPr>
              <a:t>-n – 4 letters, 3 sounds</a:t>
            </a:r>
          </a:p>
          <a:p>
            <a:pPr marL="0" indent="0" algn="ctr">
              <a:buNone/>
            </a:pPr>
            <a:r>
              <a:rPr lang="en-GB" sz="2000" b="1" dirty="0">
                <a:latin typeface="Comic Sans MS" pitchFamily="66" charset="0"/>
              </a:rPr>
              <a:t>            </a:t>
            </a:r>
            <a:r>
              <a:rPr lang="en-GB" sz="2000" b="1" dirty="0" err="1">
                <a:latin typeface="Comic Sans MS" pitchFamily="66" charset="0"/>
              </a:rPr>
              <a:t>th-i-ck</a:t>
            </a:r>
            <a:r>
              <a:rPr lang="en-GB" sz="2000" b="1" dirty="0">
                <a:latin typeface="Comic Sans MS" pitchFamily="66" charset="0"/>
              </a:rPr>
              <a:t> – 5 letters, 3 sounds </a:t>
            </a:r>
          </a:p>
          <a:p>
            <a:pPr marL="0" indent="0" algn="ctr">
              <a:buNone/>
            </a:pPr>
            <a:endParaRPr lang="en-GB" sz="4000" b="1" u="sng" dirty="0" smtClean="0">
              <a:effectLst>
                <a:outerShdw blurRad="38100" dist="38100" dir="2700000" algn="tl">
                  <a:srgbClr val="000000">
                    <a:alpha val="43137"/>
                  </a:srgbClr>
                </a:outerShdw>
              </a:effectLst>
              <a:latin typeface="Comic Sans MS" panose="030F0702030302020204" pitchFamily="66" charset="0"/>
            </a:endParaRPr>
          </a:p>
          <a:p>
            <a:pPr marL="0" indent="0" algn="ctr">
              <a:buNone/>
            </a:pPr>
            <a:endParaRPr lang="en-GB" sz="4000" b="1" u="sng" dirty="0">
              <a:effectLst>
                <a:outerShdw blurRad="38100" dist="38100" dir="2700000" algn="tl">
                  <a:srgbClr val="000000">
                    <a:alpha val="43137"/>
                  </a:srgbClr>
                </a:outerShdw>
              </a:effectLst>
              <a:latin typeface="Comic Sans MS" panose="030F0702030302020204" pitchFamily="66" charset="0"/>
            </a:endParaRPr>
          </a:p>
          <a:p>
            <a:pPr marL="0" indent="0" algn="ctr">
              <a:buNone/>
            </a:pPr>
            <a:endParaRPr lang="en-GB" sz="4000" b="1" dirty="0">
              <a:latin typeface="Comic Sans MS" panose="030F0702030302020204" pitchFamily="66" charset="0"/>
            </a:endParaRPr>
          </a:p>
        </p:txBody>
      </p:sp>
    </p:spTree>
    <p:extLst>
      <p:ext uri="{BB962C8B-B14F-4D97-AF65-F5344CB8AC3E}">
        <p14:creationId xmlns:p14="http://schemas.microsoft.com/office/powerpoint/2010/main" val="16593691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1878</Words>
  <Application>Microsoft Office PowerPoint</Application>
  <PresentationFormat>On-screen Show (4:3)</PresentationFormat>
  <Paragraphs>281</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Comic Sans MS</vt:lpstr>
      <vt:lpstr>Office Theme</vt:lpstr>
      <vt:lpstr>Phonics Workshop Friday 16th December 2016</vt:lpstr>
      <vt:lpstr>What is Phonics?</vt:lpstr>
      <vt:lpstr>The learning of sounds Process</vt:lpstr>
      <vt:lpstr>PowerPoint Presentation</vt:lpstr>
      <vt:lpstr>Where do we start? – Listening Games </vt:lpstr>
      <vt:lpstr>What do we do next? – Hearing initial and other sounds in words </vt:lpstr>
      <vt:lpstr>PowerPoint Presentation</vt:lpstr>
      <vt:lpstr>Oral Blending and Segmenting</vt:lpstr>
      <vt:lpstr>Blending </vt:lpstr>
      <vt:lpstr>PowerPoint Presentation</vt:lpstr>
      <vt:lpstr>How can I practise blending and segmenting at home?  </vt:lpstr>
      <vt:lpstr>PowerPoint Presentation</vt:lpstr>
      <vt:lpstr>Writing </vt:lpstr>
      <vt:lpstr>How can I help my child?</vt:lpstr>
      <vt:lpstr>Pencil Grip </vt:lpstr>
      <vt:lpstr>Learning the Letter Sounds </vt:lpstr>
      <vt:lpstr>Reading </vt:lpstr>
      <vt:lpstr>Tricky Words </vt:lpstr>
      <vt:lpstr>Sound Buttons </vt:lpstr>
      <vt:lpstr>Reading </vt:lpstr>
      <vt:lpstr>Writing </vt:lpstr>
      <vt:lpstr>Digraphs and Trigraphs</vt:lpstr>
      <vt:lpstr>PowerPoint Presentation</vt:lpstr>
      <vt:lpstr>PowerPoint Presentation</vt:lpstr>
      <vt:lpstr>PowerPoint Presentation</vt:lpstr>
      <vt:lpstr>Reading </vt:lpstr>
      <vt:lpstr>Writing -  Do’s</vt:lpstr>
      <vt:lpstr>PowerPoint Presentation</vt:lpstr>
      <vt:lpstr>Do’s</vt:lpstr>
      <vt:lpstr>PowerPoint Presentation</vt:lpstr>
      <vt:lpstr>PowerPoint Presentation</vt:lpstr>
      <vt:lpstr>PowerPoint Presentation</vt:lpstr>
    </vt:vector>
  </TitlesOfParts>
  <Company>Bell Lane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Phonics Workshop  18th December 2013</dc:title>
  <dc:creator>Tanit Madanes</dc:creator>
  <cp:lastModifiedBy>Jenny Hawken</cp:lastModifiedBy>
  <cp:revision>47</cp:revision>
  <cp:lastPrinted>2012-12-19T07:53:50Z</cp:lastPrinted>
  <dcterms:created xsi:type="dcterms:W3CDTF">2012-12-18T11:31:38Z</dcterms:created>
  <dcterms:modified xsi:type="dcterms:W3CDTF">2016-12-16T14:34:59Z</dcterms:modified>
</cp:coreProperties>
</file>